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vml" ContentType="application/vnd.openxmlformats-officedocument.vmlDrawing"/>
  <Default Extension="xlsx" ContentType="application/vnd.openxmlformats-officedocument.spreadsheetml.sheet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8"/>
  </p:notesMasterIdLst>
  <p:sldIdLst>
    <p:sldId id="288" r:id="rId2"/>
    <p:sldId id="279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9" r:id="rId11"/>
    <p:sldId id="270" r:id="rId12"/>
    <p:sldId id="289" r:id="rId13"/>
    <p:sldId id="271" r:id="rId14"/>
    <p:sldId id="298" r:id="rId15"/>
    <p:sldId id="275" r:id="rId16"/>
    <p:sldId id="276" r:id="rId17"/>
  </p:sldIdLst>
  <p:sldSz cx="18288000" cy="10287000"/>
  <p:notesSz cx="6858000" cy="9144000"/>
  <p:embeddedFontLst>
    <p:embeddedFont>
      <p:font typeface="Calibri Light" panose="020F0302020204030204" pitchFamily="34" charset="0"/>
      <p:regular r:id="rId19"/>
      <p:italic r:id="rId20"/>
    </p:embeddedFont>
    <p:embeddedFont>
      <p:font typeface="MS PGothic" panose="020B0600070205080204" pitchFamily="34" charset="-128"/>
      <p:regular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MS PGothic" panose="020B0600070205080204" pitchFamily="34" charset="-128"/>
      <p:regular r:id="rId21"/>
    </p:embeddedFont>
    <p:embeddedFont>
      <p:font typeface="Calibri" panose="020F0502020204030204" pitchFamily="34" charset="0"/>
      <p:regular r:id="rId26"/>
      <p:bold r:id="rId27"/>
      <p:italic r:id="rId28"/>
      <p:boldItalic r:id="rId29"/>
    </p:embeddedFont>
    <p:embeddedFont>
      <p:font typeface="Bahnschrift" panose="020B0502040204020203" pitchFamily="34" charset="0"/>
      <p:regular r:id="rId30"/>
      <p:bold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22" autoAdjust="0"/>
  </p:normalViewPr>
  <p:slideViewPr>
    <p:cSldViewPr>
      <p:cViewPr varScale="1">
        <p:scale>
          <a:sx n="77" d="100"/>
          <a:sy n="77" d="100"/>
        </p:scale>
        <p:origin x="336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31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font" Target="fonts/font12.fntdata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Planilha_do_Microsoft_Excel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Série 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Plan1!$A$2:$A$7</c:f>
              <c:strCache>
                <c:ptCount val="6"/>
                <c:pt idx="0">
                  <c:v>Magreza</c:v>
                </c:pt>
                <c:pt idx="1">
                  <c:v>Saudável</c:v>
                </c:pt>
                <c:pt idx="2">
                  <c:v>Sobrepeso</c:v>
                </c:pt>
                <c:pt idx="3">
                  <c:v>Obesidade Grau 1</c:v>
                </c:pt>
                <c:pt idx="4">
                  <c:v>Obesidade Grau 2</c:v>
                </c:pt>
                <c:pt idx="5">
                  <c:v>Obesidade Grau 3</c:v>
                </c:pt>
              </c:strCache>
            </c:strRef>
          </c:cat>
          <c:val>
            <c:numRef>
              <c:f>Plan1!$B$2:$B$7</c:f>
              <c:numCache>
                <c:formatCode>0.0</c:formatCode>
                <c:ptCount val="6"/>
                <c:pt idx="0">
                  <c:v>3</c:v>
                </c:pt>
                <c:pt idx="1">
                  <c:v>46.5</c:v>
                </c:pt>
                <c:pt idx="2">
                  <c:v>33.700000000000003</c:v>
                </c:pt>
                <c:pt idx="3">
                  <c:v>11.4</c:v>
                </c:pt>
                <c:pt idx="4">
                  <c:v>3.3</c:v>
                </c:pt>
                <c:pt idx="5">
                  <c:v>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08731648"/>
        <c:axId val="708735456"/>
      </c:barChart>
      <c:catAx>
        <c:axId val="7087316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pt-BR"/>
          </a:p>
        </c:txPr>
        <c:crossAx val="708735456"/>
        <c:crosses val="autoZero"/>
        <c:auto val="1"/>
        <c:lblAlgn val="ctr"/>
        <c:lblOffset val="100"/>
        <c:noMultiLvlLbl val="0"/>
      </c:catAx>
      <c:valAx>
        <c:axId val="708735456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one"/>
        <c:crossAx val="708731648"/>
        <c:crosses val="autoZero"/>
        <c:crossBetween val="between"/>
      </c:valAx>
      <c:spPr>
        <a:noFill/>
        <a:ln w="25398">
          <a:noFill/>
        </a:ln>
      </c:spPr>
    </c:plotArea>
    <c:plotVisOnly val="1"/>
    <c:dispBlanksAs val="gap"/>
    <c:showDLblsOverMax val="0"/>
  </c:chart>
  <c:txPr>
    <a:bodyPr/>
    <a:lstStyle/>
    <a:p>
      <a:pPr>
        <a:defRPr sz="1400"/>
      </a:pPr>
      <a:endParaRPr lang="pt-BR"/>
    </a:p>
  </c:txPr>
  <c:externalData r:id="rId2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6960F7-A922-4BF4-882F-37984E0F7291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E39A8C-F7A2-4978-A469-4E08C33C597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3331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B33CB1-7BBB-4386-B8C4-BB7BB0F37032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12564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39A8C-F7A2-4978-A469-4E08C33C597F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41943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E39A8C-F7A2-4978-A469-4E08C33C597F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8395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8"/>
          <p:cNvSpPr/>
          <p:nvPr/>
        </p:nvSpPr>
        <p:spPr>
          <a:xfrm>
            <a:off x="568328" y="10039350"/>
            <a:ext cx="17148174" cy="126207"/>
          </a:xfrm>
          <a:prstGeom prst="rect">
            <a:avLst/>
          </a:prstGeom>
          <a:solidFill>
            <a:srgbClr val="FFBA0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sz="2700"/>
          </a:p>
        </p:txBody>
      </p:sp>
    </p:spTree>
    <p:extLst>
      <p:ext uri="{BB962C8B-B14F-4D97-AF65-F5344CB8AC3E}">
        <p14:creationId xmlns:p14="http://schemas.microsoft.com/office/powerpoint/2010/main" val="374004613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11/27/2025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3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svg"/><Relationship Id="rId13" Type="http://schemas.openxmlformats.org/officeDocument/2006/relationships/image" Target="../media/image28.png"/><Relationship Id="rId18" Type="http://schemas.openxmlformats.org/officeDocument/2006/relationships/image" Target="../media/image48.svg"/><Relationship Id="rId3" Type="http://schemas.openxmlformats.org/officeDocument/2006/relationships/image" Target="../media/image6.png"/><Relationship Id="rId21" Type="http://schemas.openxmlformats.org/officeDocument/2006/relationships/image" Target="../media/image32.png"/><Relationship Id="rId12" Type="http://schemas.openxmlformats.org/officeDocument/2006/relationships/image" Target="../media/image27.png"/><Relationship Id="rId17" Type="http://schemas.openxmlformats.org/officeDocument/2006/relationships/image" Target="../media/image30.png"/><Relationship Id="rId2" Type="http://schemas.openxmlformats.org/officeDocument/2006/relationships/image" Target="../media/image24.jpeg"/><Relationship Id="rId16" Type="http://schemas.openxmlformats.org/officeDocument/2006/relationships/image" Target="../media/image21.sv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1.xml"/><Relationship Id="rId11" Type="http://schemas.openxmlformats.org/officeDocument/2006/relationships/image" Target="../media/image26.png"/><Relationship Id="rId6" Type="http://schemas.openxmlformats.org/officeDocument/2006/relationships/image" Target="../media/image39.svg"/><Relationship Id="rId15" Type="http://schemas.openxmlformats.org/officeDocument/2006/relationships/image" Target="../media/image29.png"/><Relationship Id="rId10" Type="http://schemas.openxmlformats.org/officeDocument/2006/relationships/image" Target="../media/image43.svg"/><Relationship Id="rId19" Type="http://schemas.openxmlformats.org/officeDocument/2006/relationships/image" Target="../media/image22.png"/><Relationship Id="rId4" Type="http://schemas.openxmlformats.org/officeDocument/2006/relationships/image" Target="../media/image25.png"/><Relationship Id="rId14" Type="http://schemas.openxmlformats.org/officeDocument/2006/relationships/image" Target="../media/image15.svg"/><Relationship Id="rId22" Type="http://schemas.openxmlformats.org/officeDocument/2006/relationships/image" Target="../media/image50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.png"/><Relationship Id="rId3" Type="http://schemas.openxmlformats.org/officeDocument/2006/relationships/oleObject" Target="../embeddings/oleObject1.bin"/><Relationship Id="rId12" Type="http://schemas.openxmlformats.org/officeDocument/2006/relationships/image" Target="../media/image21.sv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9.png"/><Relationship Id="rId4" Type="http://schemas.openxmlformats.org/officeDocument/2006/relationships/image" Target="../media/image36.png"/><Relationship Id="rId1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8" Type="http://schemas.openxmlformats.org/officeDocument/2006/relationships/image" Target="../media/image48.svg"/><Relationship Id="rId3" Type="http://schemas.openxmlformats.org/officeDocument/2006/relationships/image" Target="../media/image42.png"/><Relationship Id="rId21" Type="http://schemas.openxmlformats.org/officeDocument/2006/relationships/image" Target="../media/image44.png"/><Relationship Id="rId2" Type="http://schemas.openxmlformats.org/officeDocument/2006/relationships/notesSlide" Target="../notesSlides/notesSlide2.xml"/><Relationship Id="rId20" Type="http://schemas.openxmlformats.org/officeDocument/2006/relationships/image" Target="../media/image43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0.png"/><Relationship Id="rId23" Type="http://schemas.openxmlformats.org/officeDocument/2006/relationships/image" Target="../media/image46.jpeg"/><Relationship Id="rId19" Type="http://schemas.openxmlformats.org/officeDocument/2006/relationships/image" Target="../media/image25.png"/><Relationship Id="rId10" Type="http://schemas.openxmlformats.org/officeDocument/2006/relationships/image" Target="../media/image43.svg"/><Relationship Id="rId4" Type="http://schemas.openxmlformats.org/officeDocument/2006/relationships/chart" Target="../charts/chart1.xml"/><Relationship Id="rId22" Type="http://schemas.openxmlformats.org/officeDocument/2006/relationships/image" Target="../media/image45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hyperlink" Target="http://www.abrafrutas.org/" TargetMode="External"/><Relationship Id="rId4" Type="http://schemas.openxmlformats.org/officeDocument/2006/relationships/hyperlink" Target="mailto:eduardo.costa@abrafrutas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4">
            <a:extLst>
              <a:ext uri="{FF2B5EF4-FFF2-40B4-BE49-F238E27FC236}">
                <a16:creationId xmlns="" xmlns:a16="http://schemas.microsoft.com/office/drawing/2014/main" id="{2C61293E-6EBE-43EF-A52C-9BEBFD7679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9" name="Retângulo 8"/>
          <p:cNvSpPr/>
          <p:nvPr/>
        </p:nvSpPr>
        <p:spPr>
          <a:xfrm>
            <a:off x="9082794" y="811734"/>
            <a:ext cx="8916204" cy="323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6600" b="1" dirty="0" smtClean="0"/>
              <a:t>Fruticultura no Brasil e no Mundo </a:t>
            </a:r>
          </a:p>
          <a:p>
            <a:pPr algn="ctr"/>
            <a:endParaRPr lang="pt-BR" sz="7200" b="1" dirty="0"/>
          </a:p>
        </p:txBody>
      </p:sp>
      <p:pic>
        <p:nvPicPr>
          <p:cNvPr id="10" name="Imagem 3" descr="Uma imagem contendo Texto&#10;&#10;Descrição gerada automaticamente">
            <a:extLst>
              <a:ext uri="{FF2B5EF4-FFF2-40B4-BE49-F238E27FC236}">
                <a16:creationId xmlns="" xmlns:a16="http://schemas.microsoft.com/office/drawing/2014/main" id="{90D8D1A2-7777-9DB4-F747-19757D7EC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7210" y="7299390"/>
            <a:ext cx="3482562" cy="13232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Imagem 2" descr="Uma imagem contendo Texto&#10;&#10;Descrição gerada automaticamente">
            <a:extLst>
              <a:ext uri="{FF2B5EF4-FFF2-40B4-BE49-F238E27FC236}">
                <a16:creationId xmlns="" xmlns:a16="http://schemas.microsoft.com/office/drawing/2014/main" id="{A25E2221-D903-7B4D-02FB-00FEA9E7EE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557092" y="7545979"/>
            <a:ext cx="4555804" cy="10766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Picture 2" descr="Mirtilo: conheça essa fruta, seus benefícios e como plantar - MF Magazin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8757174" cy="1017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tângulo 10"/>
          <p:cNvSpPr/>
          <p:nvPr/>
        </p:nvSpPr>
        <p:spPr>
          <a:xfrm>
            <a:off x="8968896" y="3256002"/>
            <a:ext cx="9144000" cy="14465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accent4"/>
                </a:solidFill>
              </a:rPr>
              <a:t>Mirtilo no Cerrado: </a:t>
            </a:r>
            <a:r>
              <a:rPr lang="pt-BR" sz="4400" b="1" dirty="0">
                <a:solidFill>
                  <a:schemeClr val="accent4"/>
                </a:solidFill>
              </a:rPr>
              <a:t>Desafios e Oportunidades</a:t>
            </a:r>
          </a:p>
        </p:txBody>
      </p:sp>
      <p:pic>
        <p:nvPicPr>
          <p:cNvPr id="9218" name="Picture 2" descr="Rota da Fruticultura RIDE DF – Rota da fruticultura reuni o DF e 33 cidades  de GO e MG. A rota das frutas RIDE DF Planta conhecimento, colhe empregos,  alimentos e qualidad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45584" y="4724176"/>
            <a:ext cx="2545315" cy="2545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1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Picture 2" descr="C:\Users\User\Desktop\empresas\Blink\Abrafrutas\shutter\baixadas\menor\shutterstock_3189622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8" b="21381"/>
          <a:stretch/>
        </p:blipFill>
        <p:spPr bwMode="auto">
          <a:xfrm>
            <a:off x="0" y="0"/>
            <a:ext cx="18253361" cy="1026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0" name="Grupo 9"/>
          <p:cNvGrpSpPr/>
          <p:nvPr/>
        </p:nvGrpSpPr>
        <p:grpSpPr>
          <a:xfrm>
            <a:off x="3030669" y="1338812"/>
            <a:ext cx="11218731" cy="1498163"/>
            <a:chOff x="1710445" y="749081"/>
            <a:chExt cx="12573076" cy="1498163"/>
          </a:xfrm>
        </p:grpSpPr>
        <p:sp>
          <p:nvSpPr>
            <p:cNvPr id="11" name="Retângulo 10"/>
            <p:cNvSpPr/>
            <p:nvPr/>
          </p:nvSpPr>
          <p:spPr>
            <a:xfrm>
              <a:off x="1710445" y="749081"/>
              <a:ext cx="12573076" cy="1498163"/>
            </a:xfrm>
            <a:prstGeom prst="rect">
              <a:avLst/>
            </a:prstGeom>
            <a:solidFill>
              <a:srgbClr val="CE5C28"/>
            </a:solidFill>
            <a:ln>
              <a:noFill/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3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Retângulo 11"/>
            <p:cNvSpPr/>
            <p:nvPr/>
          </p:nvSpPr>
          <p:spPr>
            <a:xfrm>
              <a:off x="1710445" y="749081"/>
              <a:ext cx="12573076" cy="149816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89167" tIns="91440" rIns="91440" bIns="91440" numCol="1" spcCol="1270" anchor="ctr" anchorCtr="0">
              <a:noAutofit/>
            </a:bodyPr>
            <a:lstStyle/>
            <a:p>
              <a:pPr lvl="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600" b="1" kern="1200" cap="small" baseline="0" dirty="0" err="1" smtClean="0">
                  <a:latin typeface="+mn-lt"/>
                  <a:cs typeface="Calibri"/>
                </a:rPr>
                <a:t>Abrafrutas</a:t>
              </a:r>
              <a:r>
                <a:rPr lang="pt-BR" sz="3600" b="1" kern="1200" cap="small" baseline="0" dirty="0" smtClean="0">
                  <a:latin typeface="+mn-lt"/>
                  <a:cs typeface="Calibri"/>
                </a:rPr>
                <a:t> </a:t>
              </a:r>
              <a:endParaRPr lang="pt-BR" sz="3600" b="1" kern="1200" cap="small" baseline="0" dirty="0">
                <a:latin typeface="+mn-lt"/>
                <a:cs typeface="Calibri"/>
              </a:endParaRPr>
            </a:p>
          </p:txBody>
        </p:sp>
      </p:grpSp>
      <p:grpSp>
        <p:nvGrpSpPr>
          <p:cNvPr id="14" name="Grupo 13"/>
          <p:cNvGrpSpPr/>
          <p:nvPr/>
        </p:nvGrpSpPr>
        <p:grpSpPr>
          <a:xfrm>
            <a:off x="3164580" y="3838885"/>
            <a:ext cx="11044440" cy="1498163"/>
            <a:chOff x="2236716" y="2996326"/>
            <a:chExt cx="12065117" cy="1498163"/>
          </a:xfrm>
        </p:grpSpPr>
        <p:sp>
          <p:nvSpPr>
            <p:cNvPr id="15" name="Retângulo 14"/>
            <p:cNvSpPr/>
            <p:nvPr/>
          </p:nvSpPr>
          <p:spPr>
            <a:xfrm>
              <a:off x="2236716" y="2996326"/>
              <a:ext cx="12065117" cy="1498163"/>
            </a:xfrm>
            <a:prstGeom prst="rect">
              <a:avLst/>
            </a:prstGeom>
            <a:solidFill>
              <a:srgbClr val="CE5C28"/>
            </a:solidFill>
            <a:ln>
              <a:noFill/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3">
                <a:hueOff val="5625132"/>
                <a:satOff val="-8440"/>
                <a:lumOff val="-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Retângulo 15"/>
            <p:cNvSpPr/>
            <p:nvPr/>
          </p:nvSpPr>
          <p:spPr>
            <a:xfrm>
              <a:off x="2236716" y="2996326"/>
              <a:ext cx="12065117" cy="149816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89167" tIns="108000" rIns="91440" bIns="36000" numCol="1" spcCol="1270" anchor="ctr" anchorCtr="0">
              <a:noAutofit/>
            </a:bodyPr>
            <a:lstStyle/>
            <a:p>
              <a:pPr lvl="0" algn="l" defTabSz="1600200">
                <a:lnSpc>
                  <a:spcPts val="2600"/>
                </a:lnSpc>
                <a:spcBef>
                  <a:spcPct val="0"/>
                </a:spcBef>
                <a:spcAft>
                  <a:spcPts val="0"/>
                </a:spcAft>
                <a:buFont typeface="+mj-lt"/>
                <a:buNone/>
              </a:pPr>
              <a:r>
                <a:rPr lang="pt-BR" sz="3600" b="1" kern="1200" cap="small" baseline="0" dirty="0" smtClean="0">
                  <a:latin typeface="+mn-lt"/>
                </a:rPr>
                <a:t>Fruticultura Brasileira </a:t>
              </a:r>
              <a:endParaRPr lang="pt-BR" sz="3600" b="1" kern="1200" cap="small" baseline="0" dirty="0">
                <a:latin typeface="+mn-lt"/>
              </a:endParaRPr>
            </a:p>
            <a:p>
              <a:pPr lvl="0" algn="l" defTabSz="1600200">
                <a:lnSpc>
                  <a:spcPts val="2600"/>
                </a:lnSpc>
                <a:spcBef>
                  <a:spcPct val="0"/>
                </a:spcBef>
                <a:spcAft>
                  <a:spcPts val="0"/>
                </a:spcAft>
                <a:buFont typeface="+mj-lt"/>
                <a:buNone/>
              </a:pPr>
              <a:r>
                <a:rPr lang="pt-BR" sz="2400" b="1" i="1" kern="1200" cap="small" baseline="0" dirty="0">
                  <a:latin typeface="+mn-lt"/>
                </a:rPr>
                <a:t>panorama geral </a:t>
              </a:r>
            </a:p>
          </p:txBody>
        </p:sp>
      </p:grpSp>
      <p:grpSp>
        <p:nvGrpSpPr>
          <p:cNvPr id="18" name="Grupo 17"/>
          <p:cNvGrpSpPr/>
          <p:nvPr/>
        </p:nvGrpSpPr>
        <p:grpSpPr>
          <a:xfrm>
            <a:off x="2882717" y="6322499"/>
            <a:ext cx="11514634" cy="1611148"/>
            <a:chOff x="1710445" y="5130586"/>
            <a:chExt cx="12904701" cy="1611148"/>
          </a:xfrm>
        </p:grpSpPr>
        <p:sp>
          <p:nvSpPr>
            <p:cNvPr id="19" name="Retângulo 18"/>
            <p:cNvSpPr/>
            <p:nvPr/>
          </p:nvSpPr>
          <p:spPr>
            <a:xfrm>
              <a:off x="2042070" y="5130586"/>
              <a:ext cx="12573076" cy="1498163"/>
            </a:xfrm>
            <a:prstGeom prst="rect">
              <a:avLst/>
            </a:prstGeom>
            <a:solidFill>
              <a:srgbClr val="CE5C28"/>
            </a:solidFill>
            <a:ln>
              <a:noFill/>
            </a:ln>
          </p:spPr>
          <p:style>
            <a:lnRef idx="3">
              <a:scrgbClr r="0" g="0" b="0"/>
            </a:lnRef>
            <a:fillRef idx="1">
              <a:scrgbClr r="0" g="0" b="0"/>
            </a:fillRef>
            <a:effectRef idx="1">
              <a:schemeClr val="accent3">
                <a:hueOff val="11250264"/>
                <a:satOff val="-16880"/>
                <a:lumOff val="-274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Retângulo 19"/>
            <p:cNvSpPr/>
            <p:nvPr/>
          </p:nvSpPr>
          <p:spPr>
            <a:xfrm>
              <a:off x="1710445" y="5243571"/>
              <a:ext cx="12573076" cy="149816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189167" tIns="91440" rIns="91440" bIns="91440" numCol="1" spcCol="1270" anchor="ctr" anchorCtr="0">
              <a:noAutofit/>
            </a:bodyPr>
            <a:lstStyle/>
            <a:p>
              <a:pPr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600" b="0" kern="1200" cap="small" baseline="0" dirty="0" smtClean="0">
                  <a:latin typeface="+mn-lt"/>
                </a:rPr>
                <a:t> </a:t>
              </a:r>
              <a:r>
                <a:rPr lang="pt-BR" sz="3600" b="1" dirty="0">
                  <a:solidFill>
                    <a:schemeClr val="bg1"/>
                  </a:solidFill>
                </a:rPr>
                <a:t>Mirtilo no Cerrado: Desafios e Oportunidades</a:t>
              </a:r>
            </a:p>
            <a:p>
              <a:pPr lvl="0" algn="l" defTabSz="1600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+mj-lt"/>
                <a:buNone/>
              </a:pPr>
              <a:endParaRPr lang="pt-BR" sz="3600" b="1" kern="1200" cap="small" baseline="0" dirty="0">
                <a:latin typeface="+mn-lt"/>
              </a:endParaRPr>
            </a:p>
          </p:txBody>
        </p:sp>
      </p:grpSp>
      <p:pic>
        <p:nvPicPr>
          <p:cNvPr id="24" name="Imagem 4" descr="Frutas e verduras&#10;&#10;Descrição gerada automaticamente">
            <a:extLst>
              <a:ext uri="{FF2B5EF4-FFF2-40B4-BE49-F238E27FC236}">
                <a16:creationId xmlns:a16="http://schemas.microsoft.com/office/drawing/2014/main" xmlns="" id="{07B6926C-9250-7440-2CAB-3096F22ECA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" b="1551"/>
          <a:stretch/>
        </p:blipFill>
        <p:spPr>
          <a:xfrm>
            <a:off x="1822269" y="3587924"/>
            <a:ext cx="2071713" cy="20654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Retângulo 6"/>
          <p:cNvSpPr/>
          <p:nvPr/>
        </p:nvSpPr>
        <p:spPr>
          <a:xfrm>
            <a:off x="4114800" y="2326438"/>
            <a:ext cx="4138825" cy="4257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1600200">
              <a:lnSpc>
                <a:spcPts val="2600"/>
              </a:lnSpc>
              <a:spcBef>
                <a:spcPct val="0"/>
              </a:spcBef>
            </a:pPr>
            <a:r>
              <a:rPr lang="pt-BR" sz="2400" b="1" i="1" cap="small" dirty="0" smtClean="0">
                <a:solidFill>
                  <a:schemeClr val="bg1"/>
                </a:solidFill>
              </a:rPr>
              <a:t>Uma Apresentação Institucional</a:t>
            </a:r>
            <a:endParaRPr lang="pt-BR" sz="2400" b="1" i="1" cap="small" dirty="0">
              <a:solidFill>
                <a:schemeClr val="bg1"/>
              </a:solidFill>
            </a:endParaRPr>
          </a:p>
        </p:txBody>
      </p:sp>
      <p:sp>
        <p:nvSpPr>
          <p:cNvPr id="29" name="Title 3"/>
          <p:cNvSpPr txBox="1">
            <a:spLocks/>
          </p:cNvSpPr>
          <p:nvPr/>
        </p:nvSpPr>
        <p:spPr>
          <a:xfrm>
            <a:off x="5562600" y="255671"/>
            <a:ext cx="3690350" cy="734016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8800" b="1" cap="small" dirty="0">
                <a:solidFill>
                  <a:srgbClr val="DE752C"/>
                </a:solidFill>
                <a:latin typeface="Calibri"/>
                <a:cs typeface="Calibri"/>
              </a:rPr>
              <a:t>Agenda</a:t>
            </a:r>
          </a:p>
        </p:txBody>
      </p:sp>
      <p:pic>
        <p:nvPicPr>
          <p:cNvPr id="42" name="Picture 2" descr="C:\Users\User\Desktop\empresas\Blink\Abrafrutas\shutter\baixadas\menor\shutterstock_731638069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94" t="18235" r="47039" b="33576"/>
          <a:stretch/>
        </p:blipFill>
        <p:spPr bwMode="auto">
          <a:xfrm flipH="1">
            <a:off x="1897572" y="1187893"/>
            <a:ext cx="1828088" cy="1800000"/>
          </a:xfrm>
          <a:prstGeom prst="ellipse">
            <a:avLst/>
          </a:prstGeom>
          <a:ln w="38100" cap="rnd"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C:\Users\User\Desktop\empresas\Blink\Abrafrutas\shutter\baixadas\menor\shutterstock_657819673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3" t="24155" r="9517" b="1978"/>
          <a:stretch/>
        </p:blipFill>
        <p:spPr bwMode="auto">
          <a:xfrm>
            <a:off x="1828800" y="6188041"/>
            <a:ext cx="1793674" cy="1800000"/>
          </a:xfrm>
          <a:prstGeom prst="ellipse">
            <a:avLst/>
          </a:prstGeom>
          <a:ln w="38100" cap="rnd"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562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êssegos em uma Caixa" descr="Pêssegos em uma Caixa">
            <a:hlinkClick r:id="" action="ppaction://media"/>
            <a:extLst>
              <a:ext uri="{FF2B5EF4-FFF2-40B4-BE49-F238E27FC236}">
                <a16:creationId xmlns:a16="http://schemas.microsoft.com/office/drawing/2014/main" xmlns="" id="{D2D32B1F-65EC-033F-61D2-9DAE7679D59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xmlns="" id="{2E072825-3D12-DDAB-70A4-B13D9F4093C5}"/>
              </a:ext>
            </a:extLst>
          </p:cNvPr>
          <p:cNvSpPr txBox="1"/>
          <p:nvPr/>
        </p:nvSpPr>
        <p:spPr>
          <a:xfrm>
            <a:off x="1544131" y="5878901"/>
            <a:ext cx="15846722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428625" indent="-428625">
              <a:buFont typeface="Arial,Sans-Serif"/>
              <a:buChar char="•"/>
            </a:pPr>
            <a:endParaRPr lang="en-US" sz="2700" b="1" dirty="0">
              <a:solidFill>
                <a:schemeClr val="bg1"/>
              </a:solidFill>
              <a:latin typeface="Bahnschrift"/>
              <a:ea typeface="Calibri"/>
              <a:cs typeface="Calibri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xmlns="" id="{2FB29244-2215-A5D1-4E9C-EFD08540FD0F}"/>
              </a:ext>
            </a:extLst>
          </p:cNvPr>
          <p:cNvSpPr txBox="1"/>
          <p:nvPr/>
        </p:nvSpPr>
        <p:spPr>
          <a:xfrm>
            <a:off x="1535778" y="455247"/>
            <a:ext cx="7298496" cy="13849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7200" b="1" dirty="0">
                <a:solidFill>
                  <a:srgbClr val="FFFFFF"/>
                </a:solidFill>
                <a:latin typeface="Bahnschrift"/>
                <a:cs typeface="Calibri" panose="020F0502020204030204"/>
              </a:rPr>
              <a:t>QUEM</a:t>
            </a:r>
            <a:r>
              <a:rPr lang="pt-BR" sz="8100" b="1" dirty="0">
                <a:solidFill>
                  <a:srgbClr val="FFFFFF"/>
                </a:solidFill>
                <a:latin typeface="Bahnschrift"/>
                <a:cs typeface="Calibri" panose="020F0502020204030204"/>
              </a:rPr>
              <a:t> </a:t>
            </a:r>
            <a:r>
              <a:rPr lang="pt-BR" sz="7200" b="1" dirty="0">
                <a:solidFill>
                  <a:srgbClr val="FFFFFF"/>
                </a:solidFill>
                <a:latin typeface="Bahnschrift"/>
                <a:cs typeface="Calibri" panose="020F0502020204030204"/>
              </a:rPr>
              <a:t>É A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F86CE88D-E0EC-62E2-487F-429D7A50A4CF}"/>
              </a:ext>
            </a:extLst>
          </p:cNvPr>
          <p:cNvSpPr txBox="1"/>
          <p:nvPr/>
        </p:nvSpPr>
        <p:spPr>
          <a:xfrm>
            <a:off x="1326773" y="1396484"/>
            <a:ext cx="9123350" cy="33239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9000" b="1" dirty="0">
                <a:solidFill>
                  <a:schemeClr val="bg1"/>
                </a:solidFill>
                <a:latin typeface="Bahnschrift"/>
                <a:cs typeface="Calibri" panose="020F0502020204030204"/>
              </a:rPr>
              <a:t>ABRAFRUTAS</a:t>
            </a:r>
            <a:r>
              <a:rPr lang="pt-BR" sz="9900" b="1" dirty="0">
                <a:solidFill>
                  <a:schemeClr val="bg1"/>
                </a:solidFill>
                <a:latin typeface="Bahnschrift"/>
                <a:cs typeface="Calibri" panose="020F0502020204030204"/>
              </a:rPr>
              <a:t>?</a:t>
            </a:r>
          </a:p>
          <a:p>
            <a:endParaRPr lang="pt-BR" sz="10800" b="1" dirty="0">
              <a:solidFill>
                <a:srgbClr val="FFFFFF"/>
              </a:solidFill>
              <a:latin typeface="Bahnschrift"/>
              <a:cs typeface="Calibri" panose="020F0502020204030204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411E2E2C-45B7-95F9-ECD6-09B4D36A1ACD}"/>
              </a:ext>
            </a:extLst>
          </p:cNvPr>
          <p:cNvSpPr txBox="1"/>
          <p:nvPr/>
        </p:nvSpPr>
        <p:spPr>
          <a:xfrm>
            <a:off x="529091" y="3280693"/>
            <a:ext cx="17229818" cy="512448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514350" indent="-514350">
              <a:buFont typeface="Arial"/>
              <a:buChar char="•"/>
            </a:pPr>
            <a:r>
              <a:rPr lang="de-DE" sz="5400" b="1" dirty="0">
                <a:solidFill>
                  <a:schemeClr val="bg1"/>
                </a:solidFill>
                <a:ea typeface="Calibri Light"/>
                <a:cs typeface="Calibri Light"/>
              </a:rPr>
              <a:t>Uma associação de produtores e exportadores de frutas que surgiu com o intuito de representar e promover a fruticultura brasileira frente ao mercado nacional e internacional defendendo sempre o associativismo, a ética, a trasparência, o profissionalismo e a sustentabilidade </a:t>
            </a:r>
            <a:endParaRPr lang="pt-BR" sz="5400" b="1" dirty="0">
              <a:solidFill>
                <a:schemeClr val="bg1"/>
              </a:solidFill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5949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9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4">
            <a:extLst>
              <a:ext uri="{FF2B5EF4-FFF2-40B4-BE49-F238E27FC236}">
                <a16:creationId xmlns="" xmlns:a16="http://schemas.microsoft.com/office/drawing/2014/main" id="{2C61293E-6EBE-43EF-A52C-9BEBFD7679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18283428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>
        <p:nvSpPr>
          <p:cNvPr id="2" name="Título 1">
            <a:extLst>
              <a:ext uri="{FF2B5EF4-FFF2-40B4-BE49-F238E27FC236}">
                <a16:creationId xmlns="" xmlns:a16="http://schemas.microsoft.com/office/drawing/2014/main" id="{EE535369-E82D-D7DB-CC56-E626F843E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6091423"/>
            <a:ext cx="6996314" cy="1414646"/>
          </a:xfrm>
        </p:spPr>
        <p:txBody>
          <a:bodyPr anchor="b">
            <a:normAutofit/>
          </a:bodyPr>
          <a:lstStyle/>
          <a:p>
            <a:r>
              <a:rPr lang="pt-BR" sz="4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Bahnschrift"/>
                <a:ea typeface="Calibri Light"/>
                <a:cs typeface="Calibri Light"/>
              </a:rPr>
              <a:t>REPRESENTATIVIDADE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="" xmlns:a16="http://schemas.microsoft.com/office/drawing/2014/main" id="{46C93E81-3B2B-7BA1-EEAE-8D31B03AFAD3}"/>
              </a:ext>
            </a:extLst>
          </p:cNvPr>
          <p:cNvSpPr txBox="1"/>
          <p:nvPr/>
        </p:nvSpPr>
        <p:spPr>
          <a:xfrm>
            <a:off x="990600" y="7757852"/>
            <a:ext cx="7434842" cy="19851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000" b="1" dirty="0">
                <a:cs typeface="Calibri"/>
              </a:rPr>
              <a:t>A </a:t>
            </a:r>
            <a:r>
              <a:rPr lang="pt-BR" sz="3000" b="1" dirty="0">
                <a:solidFill>
                  <a:srgbClr val="00B050"/>
                </a:solidFill>
                <a:cs typeface="Calibri"/>
              </a:rPr>
              <a:t>ABRAFRUTAS</a:t>
            </a:r>
            <a:r>
              <a:rPr lang="pt-BR" sz="3000" b="1" dirty="0">
                <a:cs typeface="Calibri"/>
              </a:rPr>
              <a:t> REPRESENTA ATRAVÉS DE SEUS ASSOCIADOS MAIS DE </a:t>
            </a:r>
            <a:r>
              <a:rPr lang="pt-BR" sz="3000" b="1" dirty="0">
                <a:solidFill>
                  <a:srgbClr val="FF0000"/>
                </a:solidFill>
                <a:cs typeface="Calibri"/>
              </a:rPr>
              <a:t>80%</a:t>
            </a:r>
            <a:r>
              <a:rPr lang="pt-BR" sz="3000" b="1" dirty="0">
                <a:cs typeface="Calibri"/>
              </a:rPr>
              <a:t> DO VOLUME TOTAL DE FRUTAS FRESCAS EXPORTADAS PELO BRASIL.</a:t>
            </a:r>
            <a:endParaRPr lang="pt-BR" sz="3000" b="1" dirty="0"/>
          </a:p>
        </p:txBody>
      </p:sp>
      <p:pic>
        <p:nvPicPr>
          <p:cNvPr id="20" name="Imagem 5" descr="Uvas depois de colhidas">
            <a:extLst>
              <a:ext uri="{FF2B5EF4-FFF2-40B4-BE49-F238E27FC236}">
                <a16:creationId xmlns="" xmlns:a16="http://schemas.microsoft.com/office/drawing/2014/main" id="{C4C3CE4C-E24D-1527-0AD0-3EEA9905416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1910" b="21910"/>
          <a:stretch/>
        </p:blipFill>
        <p:spPr>
          <a:xfrm>
            <a:off x="0" y="5443"/>
            <a:ext cx="18283428" cy="6317609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pic>
        <p:nvPicPr>
          <p:cNvPr id="21" name="Imagem 2" descr="Uma imagem contendo Texto&#10;&#10;Descrição gerada automaticamente">
            <a:extLst>
              <a:ext uri="{FF2B5EF4-FFF2-40B4-BE49-F238E27FC236}">
                <a16:creationId xmlns="" xmlns:a16="http://schemas.microsoft.com/office/drawing/2014/main" id="{A25E2221-D903-7B4D-02FB-00FEA9E7EE7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9178725" y="7506069"/>
            <a:ext cx="5696547" cy="13462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8161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171A653-9442-AB46-9B65-D94BD0784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52905" y="174021"/>
            <a:ext cx="8139021" cy="1988345"/>
          </a:xfrm>
        </p:spPr>
        <p:txBody>
          <a:bodyPr/>
          <a:lstStyle/>
          <a:p>
            <a:r>
              <a:rPr lang="pt-BR" b="1" dirty="0">
                <a:latin typeface="Bahnschrift"/>
                <a:cs typeface="Calibri Light"/>
              </a:rPr>
              <a:t>NOSSOS </a:t>
            </a:r>
            <a:r>
              <a:rPr lang="pt-BR" b="1" dirty="0" smtClean="0">
                <a:latin typeface="Bahnschrift"/>
                <a:cs typeface="Calibri Light"/>
              </a:rPr>
              <a:t>PROJETOS/PARCEIROS</a:t>
            </a:r>
            <a:r>
              <a:rPr lang="pt-BR" b="1" dirty="0">
                <a:latin typeface="Bahnschrift"/>
                <a:cs typeface="Calibri Light"/>
              </a:rPr>
              <a:t> </a:t>
            </a:r>
            <a:endParaRPr lang="pt-BR" b="1" dirty="0">
              <a:latin typeface="Bahnschrift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F81A25FE-A146-1C01-C392-3E3BAB2EEF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72961" y="2957233"/>
            <a:ext cx="15773400" cy="6527007"/>
          </a:xfrm>
        </p:spPr>
        <p:txBody>
          <a:bodyPr vert="horz" lIns="137160" tIns="68580" rIns="137160" bIns="68580" rtlCol="0" anchor="t">
            <a:normAutofit/>
          </a:bodyPr>
          <a:lstStyle/>
          <a:p>
            <a:pPr marL="0" indent="0">
              <a:buNone/>
            </a:pPr>
            <a:r>
              <a:rPr lang="pt-BR" dirty="0">
                <a:latin typeface="Times New Roman"/>
                <a:cs typeface="Times New Roman"/>
              </a:rPr>
              <a:t>    </a:t>
            </a:r>
            <a:endParaRPr lang="pt-BR">
              <a:cs typeface="Calibri" panose="020F0502020204030204"/>
            </a:endParaRPr>
          </a:p>
        </p:txBody>
      </p:sp>
      <p:pic>
        <p:nvPicPr>
          <p:cNvPr id="5" name="Imagem 6" descr="Laranja cortada ao meio&#10;&#10;Descrição gerada automaticamente">
            <a:extLst>
              <a:ext uri="{FF2B5EF4-FFF2-40B4-BE49-F238E27FC236}">
                <a16:creationId xmlns:a16="http://schemas.microsoft.com/office/drawing/2014/main" xmlns="" id="{5FE14862-6D79-97DD-0B25-B8A41F5C08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830" b="4549"/>
          <a:stretch/>
        </p:blipFill>
        <p:spPr>
          <a:xfrm>
            <a:off x="-1250832" y="-1641813"/>
            <a:ext cx="3988290" cy="5686074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5B42A06E-3E30-77DE-8E9D-707B0E486CF0}"/>
              </a:ext>
            </a:extLst>
          </p:cNvPr>
          <p:cNvSpPr txBox="1"/>
          <p:nvPr/>
        </p:nvSpPr>
        <p:spPr>
          <a:xfrm>
            <a:off x="7086600" y="4800601"/>
            <a:ext cx="411480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700">
                <a:latin typeface="Times New Roman"/>
                <a:cs typeface="Times New Roman"/>
              </a:rPr>
              <a:t>  </a:t>
            </a:r>
            <a:endParaRPr lang="en-US" sz="2700"/>
          </a:p>
        </p:txBody>
      </p:sp>
      <p:pic>
        <p:nvPicPr>
          <p:cNvPr id="10" name="Imagem 10">
            <a:extLst>
              <a:ext uri="{FF2B5EF4-FFF2-40B4-BE49-F238E27FC236}">
                <a16:creationId xmlns:a16="http://schemas.microsoft.com/office/drawing/2014/main" xmlns="" id="{BB774051-7547-7F89-136E-61BDBB156F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1200" y="6633146"/>
            <a:ext cx="5879345" cy="2637643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B63F983C-9146-A2DD-DFBE-5688A75BC0A4}"/>
              </a:ext>
            </a:extLst>
          </p:cNvPr>
          <p:cNvSpPr txBox="1"/>
          <p:nvPr/>
        </p:nvSpPr>
        <p:spPr>
          <a:xfrm>
            <a:off x="9690652" y="5789543"/>
            <a:ext cx="3876260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pt-BR" sz="2700"/>
          </a:p>
        </p:txBody>
      </p:sp>
      <p:pic>
        <p:nvPicPr>
          <p:cNvPr id="14" name="Imagem 14" descr="Uma imagem contendo Texto&#10;&#10;Descrição gerada automaticamente">
            <a:extLst>
              <a:ext uri="{FF2B5EF4-FFF2-40B4-BE49-F238E27FC236}">
                <a16:creationId xmlns:a16="http://schemas.microsoft.com/office/drawing/2014/main" xmlns="" id="{2F1A66F6-088E-1E71-FA72-4585042D27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84604" y="2474961"/>
            <a:ext cx="5667053" cy="196297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892" y="2302774"/>
            <a:ext cx="3848100" cy="3848100"/>
          </a:xfrm>
          <a:prstGeom prst="rect">
            <a:avLst/>
          </a:prstGeom>
        </p:spPr>
      </p:pic>
      <p:pic>
        <p:nvPicPr>
          <p:cNvPr id="11" name="Picture 2" descr="Rota da Fruticultura RIDE DF – Rota da fruticultura reuni o DF e 33 cidades  de GO e MG. A rota das frutas RIDE DF Planta conhecimento, colhe empregos,  alimentos e qualidad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77778" y="6066542"/>
            <a:ext cx="3178267" cy="317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159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4" name="Rectangle 33">
            <a:extLst>
              <a:ext uri="{FF2B5EF4-FFF2-40B4-BE49-F238E27FC236}">
                <a16:creationId xmlns:a16="http://schemas.microsoft.com/office/drawing/2014/main" xmlns="" id="{B3F59054-3394-4D87-8BD0-A28DCD47F1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pic>
        <p:nvPicPr>
          <p:cNvPr id="9" name="Imagem 4" descr="Fatias de melancia frescas em mesa de madeira">
            <a:extLst>
              <a:ext uri="{FF2B5EF4-FFF2-40B4-BE49-F238E27FC236}">
                <a16:creationId xmlns:a16="http://schemas.microsoft.com/office/drawing/2014/main" xmlns="" id="{A3F8DD4A-9F5C-053F-65CF-F43709F5C83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6596" r="26596"/>
          <a:stretch/>
        </p:blipFill>
        <p:spPr>
          <a:xfrm>
            <a:off x="11072480" y="15"/>
            <a:ext cx="7215521" cy="10286985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</p:spPr>
      </p:pic>
      <p:pic>
        <p:nvPicPr>
          <p:cNvPr id="16" name="Imagem 16" descr="Close de uvas em vinhedo">
            <a:extLst>
              <a:ext uri="{FF2B5EF4-FFF2-40B4-BE49-F238E27FC236}">
                <a16:creationId xmlns:a16="http://schemas.microsoft.com/office/drawing/2014/main" xmlns="" id="{A51A5D6C-C7F1-BE72-2AC2-E2742B66182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18" r="1218"/>
          <a:stretch/>
        </p:blipFill>
        <p:spPr>
          <a:xfrm>
            <a:off x="4704584" y="15"/>
            <a:ext cx="7468956" cy="5102337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</p:spPr>
      </p:pic>
      <p:pic>
        <p:nvPicPr>
          <p:cNvPr id="17" name="Imagem 17" descr="Visão superior de um colar de flores e abacaxi na areia">
            <a:extLst>
              <a:ext uri="{FF2B5EF4-FFF2-40B4-BE49-F238E27FC236}">
                <a16:creationId xmlns:a16="http://schemas.microsoft.com/office/drawing/2014/main" xmlns="" id="{18861C5F-2451-8801-F49A-281A210EF1F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33" r="1733"/>
          <a:stretch/>
        </p:blipFill>
        <p:spPr>
          <a:xfrm>
            <a:off x="4784143" y="5184648"/>
            <a:ext cx="7388219" cy="5102352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</p:spPr>
      </p:pic>
      <p:sp useBgFill="1">
        <p:nvSpPr>
          <p:cNvPr id="36" name="Freeform: Shape 35">
            <a:extLst>
              <a:ext uri="{FF2B5EF4-FFF2-40B4-BE49-F238E27FC236}">
                <a16:creationId xmlns:a16="http://schemas.microsoft.com/office/drawing/2014/main" xmlns="" id="{2FE0ABA9-CAF1-4816-837D-5F28AAA08E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5918723" cy="10287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98DE6C44-43F8-4DE4-AB81-66853FFEA0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1510285"/>
            <a:ext cx="192024" cy="98085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2409529B-9B56-4F10-BE4D-F934DB89E5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658368" y="3134912"/>
            <a:ext cx="4251960" cy="27432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3C41E730-D55F-D025-615E-CA0873A1228F}"/>
              </a:ext>
            </a:extLst>
          </p:cNvPr>
          <p:cNvSpPr txBox="1"/>
          <p:nvPr/>
        </p:nvSpPr>
        <p:spPr>
          <a:xfrm>
            <a:off x="1362194" y="411740"/>
            <a:ext cx="4210814" cy="2994314"/>
          </a:xfrm>
          <a:prstGeom prst="rect">
            <a:avLst/>
          </a:prstGeom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Aft>
                <a:spcPts val="900"/>
              </a:spcAft>
            </a:pPr>
            <a:endParaRPr lang="en-US" sz="3600" b="1" dirty="0">
              <a:cs typeface="Calibri"/>
            </a:endParaRPr>
          </a:p>
          <a:p>
            <a:pPr>
              <a:lnSpc>
                <a:spcPct val="90000"/>
              </a:lnSpc>
              <a:spcAft>
                <a:spcPts val="900"/>
              </a:spcAft>
            </a:pPr>
            <a:endParaRPr lang="en-US" sz="3600" dirty="0">
              <a:cs typeface="Calibri"/>
            </a:endParaRPr>
          </a:p>
          <a:p>
            <a:pPr>
              <a:lnSpc>
                <a:spcPct val="90000"/>
              </a:lnSpc>
              <a:spcAft>
                <a:spcPts val="900"/>
              </a:spcAft>
            </a:pPr>
            <a:r>
              <a:rPr lang="en-US" sz="3600" b="1" dirty="0"/>
              <a:t/>
            </a:r>
            <a:br>
              <a:rPr lang="en-US" sz="3600" b="1" dirty="0"/>
            </a:br>
            <a:endParaRPr lang="en-US" sz="27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A8BF2DDA-26A0-163E-36F2-AD1DC752770B}"/>
              </a:ext>
            </a:extLst>
          </p:cNvPr>
          <p:cNvSpPr txBox="1"/>
          <p:nvPr/>
        </p:nvSpPr>
        <p:spPr>
          <a:xfrm>
            <a:off x="441429" y="866340"/>
            <a:ext cx="5131578" cy="1265091"/>
          </a:xfrm>
          <a:prstGeom prst="rect">
            <a:avLst/>
          </a:prstGeom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Aft>
                <a:spcPts val="900"/>
              </a:spcAft>
            </a:pPr>
            <a:r>
              <a:rPr lang="pt-BR" sz="4800" b="1" dirty="0">
                <a:ea typeface="Calibri"/>
                <a:cs typeface="Calibri"/>
              </a:rPr>
              <a:t>Projeto setorial  </a:t>
            </a:r>
          </a:p>
        </p:txBody>
      </p:sp>
      <p:pic>
        <p:nvPicPr>
          <p:cNvPr id="18" name="Imagem 14" descr="Uma imagem contendo Texto&#10;&#10;Descrição gerada automaticamente">
            <a:extLst>
              <a:ext uri="{FF2B5EF4-FFF2-40B4-BE49-F238E27FC236}">
                <a16:creationId xmlns:a16="http://schemas.microsoft.com/office/drawing/2014/main" xmlns="" id="{2F1A66F6-088E-1E71-FA72-4585042D27A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6287" y="2108903"/>
            <a:ext cx="2069414" cy="71681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0" name="CaixaDeTexto 19">
            <a:extLst>
              <a:ext uri="{FF2B5EF4-FFF2-40B4-BE49-F238E27FC236}">
                <a16:creationId xmlns:a16="http://schemas.microsoft.com/office/drawing/2014/main" xmlns="" id="{80C7CF86-4134-9ED9-B46F-A3EE984BD87D}"/>
              </a:ext>
            </a:extLst>
          </p:cNvPr>
          <p:cNvSpPr txBox="1"/>
          <p:nvPr/>
        </p:nvSpPr>
        <p:spPr>
          <a:xfrm>
            <a:off x="284722" y="3968632"/>
            <a:ext cx="5522147" cy="46012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3000" b="1" dirty="0">
                <a:solidFill>
                  <a:srgbClr val="202020"/>
                </a:solidFill>
              </a:rPr>
              <a:t>INICIADO EM </a:t>
            </a:r>
            <a:r>
              <a:rPr lang="en-US" sz="3000" b="1" dirty="0"/>
              <a:t>2014</a:t>
            </a:r>
            <a:r>
              <a:rPr lang="en-US" sz="3000" b="1" dirty="0">
                <a:solidFill>
                  <a:srgbClr val="202020"/>
                </a:solidFill>
              </a:rPr>
              <a:t>, O </a:t>
            </a:r>
            <a:r>
              <a:rPr lang="en-US" sz="4000" b="1" dirty="0">
                <a:solidFill>
                  <a:srgbClr val="00B050"/>
                </a:solidFill>
              </a:rPr>
              <a:t>FRUTAS DO BRASIL</a:t>
            </a:r>
            <a:r>
              <a:rPr lang="en-US" sz="3000" b="1" dirty="0">
                <a:solidFill>
                  <a:schemeClr val="accent4"/>
                </a:solidFill>
              </a:rPr>
              <a:t> </a:t>
            </a:r>
            <a:r>
              <a:rPr lang="en-US" sz="3000" b="1" dirty="0">
                <a:solidFill>
                  <a:srgbClr val="202020"/>
                </a:solidFill>
                <a:ea typeface="+mn-lt"/>
                <a:cs typeface="+mn-lt"/>
              </a:rPr>
              <a:t>BUSCA POR AMPLIAÇÃO DOS NEGÓCIOS</a:t>
            </a:r>
            <a:r>
              <a:rPr lang="en-US" sz="3000" b="1" dirty="0">
                <a:solidFill>
                  <a:srgbClr val="202020"/>
                </a:solidFill>
                <a:ea typeface="Calibri"/>
                <a:cs typeface="Calibri"/>
              </a:rPr>
              <a:t> AO</a:t>
            </a:r>
            <a:r>
              <a:rPr lang="en-US" sz="3000" b="1" dirty="0">
                <a:solidFill>
                  <a:srgbClr val="202020"/>
                </a:solidFill>
              </a:rPr>
              <a:t> MOSTRAR AO MUNDO QUE O BRASIL É PROVEDOR DE FRUTAS DOCES, SABOROSAS E </a:t>
            </a:r>
            <a:r>
              <a:rPr lang="en-US" sz="3000" b="1" dirty="0"/>
              <a:t>SEGURAS </a:t>
            </a:r>
            <a:r>
              <a:rPr lang="en-US" sz="3000" b="1" dirty="0">
                <a:solidFill>
                  <a:srgbClr val="202020"/>
                </a:solidFill>
              </a:rPr>
              <a:t>O ANO INTEIRO. </a:t>
            </a:r>
            <a:endParaRPr lang="en-US" sz="3000" b="1" dirty="0">
              <a:solidFill>
                <a:srgbClr val="202020"/>
              </a:solidFill>
              <a:cs typeface="Calibri"/>
            </a:endParaRPr>
          </a:p>
          <a:p>
            <a:endParaRPr lang="en-US" sz="3000" dirty="0">
              <a:solidFill>
                <a:srgbClr val="20202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24386" y="1803422"/>
            <a:ext cx="1721513" cy="12185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5765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2" descr="http://icons.iconarchive.com/icons/elegantthemes/beautiful-flat-one-color/128/global-icon.png">
            <a:extLst>
              <a:ext uri="{FF2B5EF4-FFF2-40B4-BE49-F238E27FC236}">
                <a16:creationId xmlns:a16="http://schemas.microsoft.com/office/drawing/2014/main" xmlns="" id="{56C8397A-01E5-4732-B66D-F1DA96AE80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5095" y="2069946"/>
            <a:ext cx="1233488" cy="1228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2" descr="Barco e navio ilustração do vetor. Ilustração de luxo - 29791624">
            <a:extLst>
              <a:ext uri="{FF2B5EF4-FFF2-40B4-BE49-F238E27FC236}">
                <a16:creationId xmlns:a16="http://schemas.microsoft.com/office/drawing/2014/main" xmlns="" id="{5187BC6B-D72A-455E-B1F9-8461B7D27D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68" t="27176" r="3641" b="54765"/>
          <a:stretch>
            <a:fillRect/>
          </a:stretch>
        </p:blipFill>
        <p:spPr bwMode="auto">
          <a:xfrm>
            <a:off x="14249400" y="1855802"/>
            <a:ext cx="2412207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" name="Picture 4" descr="Science Surface icon">
            <a:extLst>
              <a:ext uri="{FF2B5EF4-FFF2-40B4-BE49-F238E27FC236}">
                <a16:creationId xmlns:a16="http://schemas.microsoft.com/office/drawing/2014/main" xmlns="" id="{F2A0711F-D545-4B09-BCEB-EBFF97E7F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044" y="5541720"/>
            <a:ext cx="129302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" name="Picture 6" descr="profile group icon">
            <a:extLst>
              <a:ext uri="{FF2B5EF4-FFF2-40B4-BE49-F238E27FC236}">
                <a16:creationId xmlns:a16="http://schemas.microsoft.com/office/drawing/2014/main" xmlns="" id="{FEE02963-D3CC-43AC-82A5-B248A29C43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3096" y="5686806"/>
            <a:ext cx="1290638" cy="1290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Retângulo 55">
            <a:extLst>
              <a:ext uri="{FF2B5EF4-FFF2-40B4-BE49-F238E27FC236}">
                <a16:creationId xmlns:a16="http://schemas.microsoft.com/office/drawing/2014/main" xmlns="" id="{468377E0-2A33-40D9-B62D-84844CCD4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186" y="7030914"/>
            <a:ext cx="9906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8000" b="1" dirty="0"/>
              <a:t>$</a:t>
            </a:r>
          </a:p>
        </p:txBody>
      </p:sp>
      <p:sp>
        <p:nvSpPr>
          <p:cNvPr id="54" name="Retângulo 6">
            <a:extLst>
              <a:ext uri="{FF2B5EF4-FFF2-40B4-BE49-F238E27FC236}">
                <a16:creationId xmlns:a16="http://schemas.microsoft.com/office/drawing/2014/main" xmlns="" id="{EC6E3F26-2C0F-4EA1-B425-8DBC8C6251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6625" y="3311199"/>
            <a:ext cx="1897857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3600" b="1" dirty="0">
                <a:solidFill>
                  <a:schemeClr val="accent5">
                    <a:lumMod val="75000"/>
                  </a:schemeClr>
                </a:solidFill>
              </a:rPr>
              <a:t>3º</a:t>
            </a:r>
          </a:p>
          <a:p>
            <a:pPr algn="ctr" eaLnBrk="1" hangingPunct="1"/>
            <a:r>
              <a:rPr lang="pt-BR" altLang="pt-BR" sz="2700" dirty="0"/>
              <a:t> </a:t>
            </a:r>
            <a:r>
              <a:rPr lang="pt-BR" altLang="pt-BR" sz="2700" b="1" dirty="0"/>
              <a:t>produtor mundial</a:t>
            </a:r>
          </a:p>
        </p:txBody>
      </p:sp>
      <p:sp>
        <p:nvSpPr>
          <p:cNvPr id="55" name="Retângulo 6">
            <a:extLst>
              <a:ext uri="{FF2B5EF4-FFF2-40B4-BE49-F238E27FC236}">
                <a16:creationId xmlns:a16="http://schemas.microsoft.com/office/drawing/2014/main" xmlns="" id="{4E8B207F-E189-49F8-8F0A-D3E136D0B6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58262" y="3032640"/>
            <a:ext cx="189785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3600" b="1" dirty="0">
                <a:solidFill>
                  <a:schemeClr val="accent5">
                    <a:lumMod val="75000"/>
                  </a:schemeClr>
                </a:solidFill>
              </a:rPr>
              <a:t>23º</a:t>
            </a:r>
            <a:r>
              <a:rPr lang="pt-BR" altLang="pt-BR" sz="3600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pt-BR" altLang="pt-BR" sz="2700" b="1" dirty="0"/>
              <a:t>exportador mundial</a:t>
            </a:r>
          </a:p>
        </p:txBody>
      </p:sp>
      <p:sp>
        <p:nvSpPr>
          <p:cNvPr id="56" name="Retângulo 7">
            <a:extLst>
              <a:ext uri="{FF2B5EF4-FFF2-40B4-BE49-F238E27FC236}">
                <a16:creationId xmlns:a16="http://schemas.microsoft.com/office/drawing/2014/main" xmlns="" id="{7AB3B3DF-9F80-4196-9D08-700EDF2BF3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73827" y="7030914"/>
            <a:ext cx="1905000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3600" b="1" dirty="0">
                <a:solidFill>
                  <a:schemeClr val="accent5">
                    <a:lumMod val="75000"/>
                  </a:schemeClr>
                </a:solidFill>
              </a:rPr>
              <a:t>&gt; 2,5 </a:t>
            </a:r>
          </a:p>
          <a:p>
            <a:pPr algn="ctr" eaLnBrk="1" hangingPunct="1"/>
            <a:r>
              <a:rPr lang="pt-BR" altLang="pt-BR" sz="2700" b="1" dirty="0"/>
              <a:t>milhões de hectares</a:t>
            </a:r>
          </a:p>
        </p:txBody>
      </p:sp>
      <p:sp>
        <p:nvSpPr>
          <p:cNvPr id="57" name="Retângulo 8">
            <a:extLst>
              <a:ext uri="{FF2B5EF4-FFF2-40B4-BE49-F238E27FC236}">
                <a16:creationId xmlns:a16="http://schemas.microsoft.com/office/drawing/2014/main" xmlns="" id="{1245A9B7-FB50-4696-9D64-8157774BA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76361" y="7030914"/>
            <a:ext cx="3869717" cy="1892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3600" b="1" dirty="0">
                <a:solidFill>
                  <a:schemeClr val="accent5">
                    <a:lumMod val="75000"/>
                  </a:schemeClr>
                </a:solidFill>
              </a:rPr>
              <a:t>&gt; 5</a:t>
            </a:r>
            <a:r>
              <a:rPr lang="pt-BR" altLang="pt-BR" sz="3600" dirty="0">
                <a:solidFill>
                  <a:schemeClr val="accent5">
                    <a:lumMod val="75000"/>
                  </a:schemeClr>
                </a:solidFill>
              </a:rPr>
              <a:t> </a:t>
            </a:r>
          </a:p>
          <a:p>
            <a:pPr algn="ctr" eaLnBrk="1" hangingPunct="1"/>
            <a:r>
              <a:rPr lang="pt-BR" altLang="pt-BR" sz="2700" b="1" dirty="0"/>
              <a:t>milhões de empregos gerados ao longo da cadeia produtiva</a:t>
            </a:r>
          </a:p>
        </p:txBody>
      </p:sp>
      <p:sp>
        <p:nvSpPr>
          <p:cNvPr id="58" name="Retângulo 58">
            <a:extLst>
              <a:ext uri="{FF2B5EF4-FFF2-40B4-BE49-F238E27FC236}">
                <a16:creationId xmlns:a16="http://schemas.microsoft.com/office/drawing/2014/main" xmlns="" id="{3E1BC473-75D4-4697-AA22-4FF70401D5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23716" y="8354353"/>
            <a:ext cx="3283539" cy="1692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pt-BR" altLang="pt-BR" sz="3600" b="1" dirty="0" smtClean="0">
                <a:solidFill>
                  <a:schemeClr val="accent5">
                    <a:lumMod val="75000"/>
                  </a:schemeClr>
                </a:solidFill>
              </a:rPr>
              <a:t>R$91</a:t>
            </a:r>
            <a:r>
              <a:rPr lang="pt-BR" altLang="pt-BR" sz="3600" b="1" dirty="0" smtClean="0"/>
              <a:t> </a:t>
            </a:r>
            <a:r>
              <a:rPr lang="pt-BR" altLang="pt-BR" sz="3600" b="1" dirty="0">
                <a:solidFill>
                  <a:schemeClr val="accent5">
                    <a:lumMod val="75000"/>
                  </a:schemeClr>
                </a:solidFill>
              </a:rPr>
              <a:t>Bilhões</a:t>
            </a:r>
          </a:p>
          <a:p>
            <a:pPr algn="ctr" eaLnBrk="1" hangingPunct="1"/>
            <a:r>
              <a:rPr lang="pt-BR" altLang="pt-BR" sz="2700" b="1" dirty="0"/>
              <a:t>Valor Bruto da Produção em </a:t>
            </a:r>
            <a:r>
              <a:rPr lang="pt-BR" altLang="pt-BR" sz="2700" b="1" dirty="0" smtClean="0"/>
              <a:t>2024 </a:t>
            </a:r>
            <a:r>
              <a:rPr lang="pt-BR" altLang="pt-BR" sz="1400" b="1" dirty="0" smtClean="0"/>
              <a:t>(fonte IBGE)</a:t>
            </a:r>
            <a:endParaRPr lang="pt-BR" altLang="pt-BR" sz="1400" b="1" dirty="0"/>
          </a:p>
        </p:txBody>
      </p:sp>
      <p:sp>
        <p:nvSpPr>
          <p:cNvPr id="62" name="object 6"/>
          <p:cNvSpPr>
            <a:spLocks noChangeArrowheads="1"/>
          </p:cNvSpPr>
          <p:nvPr/>
        </p:nvSpPr>
        <p:spPr bwMode="auto">
          <a:xfrm>
            <a:off x="2" y="-709"/>
            <a:ext cx="2285998" cy="2545525"/>
          </a:xfrm>
          <a:prstGeom prst="rect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endParaRPr lang="pt-BR" sz="2700"/>
          </a:p>
        </p:txBody>
      </p:sp>
      <p:pic>
        <p:nvPicPr>
          <p:cNvPr id="64" name="Picture 4" descr="Projeção de crescimento empresarial, como fazer? | intelectua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3971" y="3029535"/>
            <a:ext cx="5406432" cy="3719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5" name="CaixaDeTexto 64"/>
          <p:cNvSpPr txBox="1"/>
          <p:nvPr/>
        </p:nvSpPr>
        <p:spPr>
          <a:xfrm>
            <a:off x="8235352" y="5767333"/>
            <a:ext cx="195277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000" b="1" dirty="0">
                <a:solidFill>
                  <a:schemeClr val="accent1">
                    <a:lumMod val="50000"/>
                  </a:schemeClr>
                </a:solidFill>
              </a:rPr>
              <a:t>4,2 % a.a.</a:t>
            </a:r>
          </a:p>
          <a:p>
            <a:pPr algn="ctr"/>
            <a:r>
              <a:rPr lang="pt-BR" sz="3000" b="1" dirty="0">
                <a:solidFill>
                  <a:schemeClr val="accent1">
                    <a:lumMod val="50000"/>
                  </a:schemeClr>
                </a:solidFill>
              </a:rPr>
              <a:t>2010 -2024</a:t>
            </a:r>
            <a:endParaRPr lang="en-US" sz="30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6" name="Retângulo 53">
            <a:extLst>
              <a:ext uri="{FF2B5EF4-FFF2-40B4-BE49-F238E27FC236}">
                <a16:creationId xmlns:a16="http://schemas.microsoft.com/office/drawing/2014/main" xmlns="" id="{993E0312-B75F-4A8E-8465-E85524610A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26364" y="2407309"/>
            <a:ext cx="422186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eaLnBrk="1" hangingPunct="1"/>
            <a:r>
              <a:rPr lang="pt-BR" altLang="pt-BR" sz="3000" b="1" dirty="0"/>
              <a:t>Setor em franca evolução</a:t>
            </a:r>
          </a:p>
        </p:txBody>
      </p:sp>
      <p:sp>
        <p:nvSpPr>
          <p:cNvPr id="63" name="Título 1">
            <a:extLst>
              <a:ext uri="{FF2B5EF4-FFF2-40B4-BE49-F238E27FC236}">
                <a16:creationId xmlns:a16="http://schemas.microsoft.com/office/drawing/2014/main" xmlns="" id="{D0ED2715-4362-4800-85E7-16F4DC3B4923}"/>
              </a:ext>
            </a:extLst>
          </p:cNvPr>
          <p:cNvSpPr txBox="1">
            <a:spLocks/>
          </p:cNvSpPr>
          <p:nvPr/>
        </p:nvSpPr>
        <p:spPr>
          <a:xfrm>
            <a:off x="5250252" y="487865"/>
            <a:ext cx="7030466" cy="10858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t-BR" sz="5400" b="1" dirty="0" smtClean="0"/>
              <a:t>Números da Fruticultura Brasileira</a:t>
            </a:r>
            <a:endParaRPr lang="pt-BR" sz="5400" b="1" dirty="0"/>
          </a:p>
        </p:txBody>
      </p:sp>
    </p:spTree>
    <p:extLst>
      <p:ext uri="{BB962C8B-B14F-4D97-AF65-F5344CB8AC3E}">
        <p14:creationId xmlns:p14="http://schemas.microsoft.com/office/powerpoint/2010/main" val="205436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Padrão do plano de fundo&#10;&#10;Descrição gerada automaticamente">
            <a:extLst>
              <a:ext uri="{FF2B5EF4-FFF2-40B4-BE49-F238E27FC236}">
                <a16:creationId xmlns:a16="http://schemas.microsoft.com/office/drawing/2014/main" xmlns="" id="{18EBBE07-6884-B853-B7DE-43AC1163E9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25" y="2156"/>
            <a:ext cx="18305247" cy="10282688"/>
          </a:xfrm>
          <a:prstGeom prst="rect">
            <a:avLst/>
          </a:prstGeom>
        </p:spPr>
      </p:pic>
      <p:sp useBgFill="1">
        <p:nvSpPr>
          <p:cNvPr id="64" name="Rectangle 63">
            <a:extLst>
              <a:ext uri="{FF2B5EF4-FFF2-40B4-BE49-F238E27FC236}">
                <a16:creationId xmlns:a16="http://schemas.microsoft.com/office/drawing/2014/main" xmlns="" id="{5DCB5928-DC7D-4612-9922-441966E1562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18288000" cy="10287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/>
          </a:p>
        </p:txBody>
      </p:sp>
      <p:sp useBgFill="1">
        <p:nvSpPr>
          <p:cNvPr id="66" name="Freeform: Shape 65">
            <a:extLst>
              <a:ext uri="{FF2B5EF4-FFF2-40B4-BE49-F238E27FC236}">
                <a16:creationId xmlns:a16="http://schemas.microsoft.com/office/drawing/2014/main" xmlns="" id="{682C1161-1736-45EC-99B7-33F3CAE9D51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7438571" cy="10287000"/>
          </a:xfrm>
          <a:custGeom>
            <a:avLst/>
            <a:gdLst>
              <a:gd name="connsiteX0" fmla="*/ 0 w 4959047"/>
              <a:gd name="connsiteY0" fmla="*/ 0 h 6858000"/>
              <a:gd name="connsiteX1" fmla="*/ 4110127 w 4959047"/>
              <a:gd name="connsiteY1" fmla="*/ 0 h 6858000"/>
              <a:gd name="connsiteX2" fmla="*/ 4179024 w 4959047"/>
              <a:gd name="connsiteY2" fmla="*/ 123368 h 6858000"/>
              <a:gd name="connsiteX3" fmla="*/ 4959047 w 4959047"/>
              <a:gd name="connsiteY3" fmla="*/ 3429000 h 6858000"/>
              <a:gd name="connsiteX4" fmla="*/ 4179024 w 4959047"/>
              <a:gd name="connsiteY4" fmla="*/ 6734633 h 6858000"/>
              <a:gd name="connsiteX5" fmla="*/ 4110127 w 4959047"/>
              <a:gd name="connsiteY5" fmla="*/ 6858000 h 6858000"/>
              <a:gd name="connsiteX6" fmla="*/ 0 w 495904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59047" h="6858000">
                <a:moveTo>
                  <a:pt x="0" y="0"/>
                </a:moveTo>
                <a:lnTo>
                  <a:pt x="4110127" y="0"/>
                </a:lnTo>
                <a:lnTo>
                  <a:pt x="4179024" y="123368"/>
                </a:lnTo>
                <a:cubicBezTo>
                  <a:pt x="4668929" y="1045156"/>
                  <a:pt x="4959047" y="2189404"/>
                  <a:pt x="4959047" y="3429000"/>
                </a:cubicBezTo>
                <a:cubicBezTo>
                  <a:pt x="4959047" y="4668597"/>
                  <a:pt x="4668929" y="5812845"/>
                  <a:pt x="4179024" y="6734633"/>
                </a:cubicBezTo>
                <a:lnTo>
                  <a:pt x="411012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6E6E6"/>
            </a:solidFill>
          </a:ln>
          <a:effectLst>
            <a:outerShdw blurRad="76200" dist="38100" algn="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68" name="Freeform: Shape 67">
            <a:extLst>
              <a:ext uri="{FF2B5EF4-FFF2-40B4-BE49-F238E27FC236}">
                <a16:creationId xmlns:a16="http://schemas.microsoft.com/office/drawing/2014/main" xmlns="" id="{84D4DDB8-B68F-45B0-9F62-C4279996F67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1" y="0"/>
            <a:ext cx="7423331" cy="10287000"/>
          </a:xfrm>
          <a:custGeom>
            <a:avLst/>
            <a:gdLst>
              <a:gd name="connsiteX0" fmla="*/ 0 w 4948887"/>
              <a:gd name="connsiteY0" fmla="*/ 0 h 6858000"/>
              <a:gd name="connsiteX1" fmla="*/ 4099967 w 4948887"/>
              <a:gd name="connsiteY1" fmla="*/ 0 h 6858000"/>
              <a:gd name="connsiteX2" fmla="*/ 4168864 w 4948887"/>
              <a:gd name="connsiteY2" fmla="*/ 123368 h 6858000"/>
              <a:gd name="connsiteX3" fmla="*/ 4948887 w 4948887"/>
              <a:gd name="connsiteY3" fmla="*/ 3429000 h 6858000"/>
              <a:gd name="connsiteX4" fmla="*/ 4168864 w 4948887"/>
              <a:gd name="connsiteY4" fmla="*/ 6734633 h 6858000"/>
              <a:gd name="connsiteX5" fmla="*/ 4099967 w 4948887"/>
              <a:gd name="connsiteY5" fmla="*/ 6858000 h 6858000"/>
              <a:gd name="connsiteX6" fmla="*/ 0 w 494888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948887" h="6858000">
                <a:moveTo>
                  <a:pt x="0" y="0"/>
                </a:moveTo>
                <a:lnTo>
                  <a:pt x="4099967" y="0"/>
                </a:lnTo>
                <a:lnTo>
                  <a:pt x="4168864" y="123368"/>
                </a:lnTo>
                <a:cubicBezTo>
                  <a:pt x="4658769" y="1045156"/>
                  <a:pt x="4948887" y="2189404"/>
                  <a:pt x="4948887" y="3429000"/>
                </a:cubicBezTo>
                <a:cubicBezTo>
                  <a:pt x="4948887" y="4668597"/>
                  <a:pt x="4658769" y="5812845"/>
                  <a:pt x="4168864" y="6734633"/>
                </a:cubicBezTo>
                <a:lnTo>
                  <a:pt x="4099967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11439" y="2161502"/>
            <a:ext cx="6336965" cy="6898107"/>
          </a:xfrm>
        </p:spPr>
        <p:txBody>
          <a:bodyPr anchor="b">
            <a:normAutofit/>
          </a:bodyPr>
          <a:lstStyle/>
          <a:p>
            <a:pPr algn="l"/>
            <a:endParaRPr lang="pt-BR" sz="4650" b="1" dirty="0">
              <a:latin typeface="Bahnschrift"/>
              <a:ea typeface="Calibri Light"/>
              <a:cs typeface="Calibri Light"/>
            </a:endParaRPr>
          </a:p>
          <a:p>
            <a:pPr algn="l"/>
            <a:r>
              <a:rPr lang="en-US" sz="4500" dirty="0"/>
              <a:t/>
            </a:r>
            <a:br>
              <a:rPr lang="en-US" sz="4500" dirty="0"/>
            </a:br>
            <a:endParaRPr lang="en-US" sz="4500" dirty="0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xmlns="" id="{AF2F604E-43BE-4DC3-B983-E071523364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1139882" y="520187"/>
            <a:ext cx="219456" cy="10561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08C9B587-E65E-4B52-B37C-ABEBB6E879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721544" y="6820380"/>
            <a:ext cx="6035040" cy="27432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00">
              <a:defRPr/>
            </a:pPr>
            <a:endParaRPr lang="en-US" sz="27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4" name="Imagem 4" descr="Frutas e verduras&#10;&#10;Descrição gerada automaticamente">
            <a:extLst>
              <a:ext uri="{FF2B5EF4-FFF2-40B4-BE49-F238E27FC236}">
                <a16:creationId xmlns:a16="http://schemas.microsoft.com/office/drawing/2014/main" xmlns="" id="{07B6926C-9250-7440-2CAB-3096F22ECA0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" b="1551"/>
          <a:stretch/>
        </p:blipFill>
        <p:spPr>
          <a:xfrm>
            <a:off x="9584208" y="1991742"/>
            <a:ext cx="7054131" cy="70327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xmlns="" id="{9171A653-9442-AB46-9B65-D94BD078455D}"/>
              </a:ext>
            </a:extLst>
          </p:cNvPr>
          <p:cNvSpPr txBox="1">
            <a:spLocks/>
          </p:cNvSpPr>
          <p:nvPr/>
        </p:nvSpPr>
        <p:spPr>
          <a:xfrm>
            <a:off x="1505610" y="5605620"/>
            <a:ext cx="3721374" cy="629718"/>
          </a:xfrm>
          <a:prstGeom prst="rect">
            <a:avLst/>
          </a:prstGeom>
        </p:spPr>
        <p:txBody>
          <a:bodyPr vert="horz" lIns="137160" tIns="68580" rIns="137160" bIns="685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b="1" dirty="0">
                <a:latin typeface="Bahnschrift"/>
              </a:rPr>
              <a:t>O nosso Brasil é uma </a:t>
            </a:r>
            <a:r>
              <a:rPr lang="pt-BR" b="1" dirty="0">
                <a:solidFill>
                  <a:schemeClr val="accent4"/>
                </a:solidFill>
                <a:latin typeface="Bahnschrift"/>
              </a:rPr>
              <a:t>SALADA DE FRUTAS</a:t>
            </a:r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xmlns="" id="{9171A653-9442-AB46-9B65-D94BD078455D}"/>
              </a:ext>
            </a:extLst>
          </p:cNvPr>
          <p:cNvSpPr txBox="1">
            <a:spLocks/>
          </p:cNvSpPr>
          <p:nvPr/>
        </p:nvSpPr>
        <p:spPr>
          <a:xfrm>
            <a:off x="14152800" y="1586027"/>
            <a:ext cx="4152447" cy="721158"/>
          </a:xfrm>
          <a:prstGeom prst="rect">
            <a:avLst/>
          </a:prstGeom>
        </p:spPr>
        <p:txBody>
          <a:bodyPr vert="horz" lIns="137160" tIns="68580" rIns="137160" bIns="685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latin typeface="Bahnschrift"/>
                <a:cs typeface="Calibri Light"/>
              </a:rPr>
              <a:t>DESENVOLVIMENTO REGIONAL </a:t>
            </a:r>
            <a:endParaRPr lang="pt-BR" sz="2400" b="1" dirty="0">
              <a:latin typeface="Bahnschrift"/>
            </a:endParaRP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xmlns="" id="{9171A653-9442-AB46-9B65-D94BD078455D}"/>
              </a:ext>
            </a:extLst>
          </p:cNvPr>
          <p:cNvSpPr txBox="1">
            <a:spLocks/>
          </p:cNvSpPr>
          <p:nvPr/>
        </p:nvSpPr>
        <p:spPr>
          <a:xfrm>
            <a:off x="7221189" y="4156104"/>
            <a:ext cx="2499843" cy="721158"/>
          </a:xfrm>
          <a:prstGeom prst="rect">
            <a:avLst/>
          </a:prstGeom>
        </p:spPr>
        <p:txBody>
          <a:bodyPr vert="horz" lIns="137160" tIns="68580" rIns="137160" bIns="6858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latin typeface="Bahnschrift"/>
              </a:rPr>
              <a:t>TECNOLOGIA</a:t>
            </a:r>
          </a:p>
        </p:txBody>
      </p:sp>
      <p:sp>
        <p:nvSpPr>
          <p:cNvPr id="14" name="Título 1">
            <a:extLst>
              <a:ext uri="{FF2B5EF4-FFF2-40B4-BE49-F238E27FC236}">
                <a16:creationId xmlns:a16="http://schemas.microsoft.com/office/drawing/2014/main" xmlns="" id="{9171A653-9442-AB46-9B65-D94BD078455D}"/>
              </a:ext>
            </a:extLst>
          </p:cNvPr>
          <p:cNvSpPr txBox="1">
            <a:spLocks/>
          </p:cNvSpPr>
          <p:nvPr/>
        </p:nvSpPr>
        <p:spPr>
          <a:xfrm>
            <a:off x="7520072" y="1570499"/>
            <a:ext cx="2877920" cy="721158"/>
          </a:xfrm>
          <a:prstGeom prst="rect">
            <a:avLst/>
          </a:prstGeom>
        </p:spPr>
        <p:txBody>
          <a:bodyPr vert="horz" lIns="137160" tIns="68580" rIns="137160" bIns="685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latin typeface="Bahnschrift"/>
                <a:cs typeface="Calibri Light"/>
              </a:rPr>
              <a:t>GERAÇÃO DE EMPREGO</a:t>
            </a:r>
            <a:endParaRPr lang="pt-BR" sz="2400" b="1" dirty="0">
              <a:latin typeface="Bahnschrift"/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xmlns="" id="{9171A653-9442-AB46-9B65-D94BD078455D}"/>
              </a:ext>
            </a:extLst>
          </p:cNvPr>
          <p:cNvSpPr txBox="1">
            <a:spLocks/>
          </p:cNvSpPr>
          <p:nvPr/>
        </p:nvSpPr>
        <p:spPr>
          <a:xfrm>
            <a:off x="1074537" y="9400620"/>
            <a:ext cx="4152447" cy="721158"/>
          </a:xfrm>
          <a:prstGeom prst="rect">
            <a:avLst/>
          </a:prstGeom>
        </p:spPr>
        <p:txBody>
          <a:bodyPr vert="horz" lIns="137160" tIns="68580" rIns="137160" bIns="6858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3000" b="1" dirty="0">
                <a:latin typeface="Bahnschrift"/>
                <a:cs typeface="Calibri Light"/>
              </a:rPr>
              <a:t> </a:t>
            </a:r>
            <a:endParaRPr lang="pt-BR" sz="3000" b="1" dirty="0">
              <a:latin typeface="Bahnschrift"/>
            </a:endParaRPr>
          </a:p>
        </p:txBody>
      </p:sp>
      <p:sp>
        <p:nvSpPr>
          <p:cNvPr id="16" name="Título 1">
            <a:extLst>
              <a:ext uri="{FF2B5EF4-FFF2-40B4-BE49-F238E27FC236}">
                <a16:creationId xmlns:a16="http://schemas.microsoft.com/office/drawing/2014/main" xmlns="" id="{9171A653-9442-AB46-9B65-D94BD078455D}"/>
              </a:ext>
            </a:extLst>
          </p:cNvPr>
          <p:cNvSpPr txBox="1">
            <a:spLocks/>
          </p:cNvSpPr>
          <p:nvPr/>
        </p:nvSpPr>
        <p:spPr>
          <a:xfrm>
            <a:off x="7460534" y="6503275"/>
            <a:ext cx="3315095" cy="594182"/>
          </a:xfrm>
          <a:prstGeom prst="rect">
            <a:avLst/>
          </a:prstGeom>
        </p:spPr>
        <p:txBody>
          <a:bodyPr vert="horz" lIns="137160" tIns="68580" rIns="137160" bIns="6858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latin typeface="Bahnschrift"/>
              </a:rPr>
              <a:t>SUSTENTABILIDADE</a:t>
            </a:r>
          </a:p>
        </p:txBody>
      </p:sp>
      <p:sp>
        <p:nvSpPr>
          <p:cNvPr id="17" name="Título 1">
            <a:extLst>
              <a:ext uri="{FF2B5EF4-FFF2-40B4-BE49-F238E27FC236}">
                <a16:creationId xmlns:a16="http://schemas.microsoft.com/office/drawing/2014/main" xmlns="" id="{9171A653-9442-AB46-9B65-D94BD078455D}"/>
              </a:ext>
            </a:extLst>
          </p:cNvPr>
          <p:cNvSpPr txBox="1">
            <a:spLocks/>
          </p:cNvSpPr>
          <p:nvPr/>
        </p:nvSpPr>
        <p:spPr>
          <a:xfrm>
            <a:off x="10779892" y="8429197"/>
            <a:ext cx="1419128" cy="448499"/>
          </a:xfrm>
          <a:prstGeom prst="rect">
            <a:avLst/>
          </a:prstGeom>
        </p:spPr>
        <p:txBody>
          <a:bodyPr vert="horz" lIns="137160" tIns="68580" rIns="137160" bIns="68580" rtlCol="0" anchor="b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latin typeface="Bahnschrift"/>
              </a:rPr>
              <a:t>SAÚDE</a:t>
            </a:r>
          </a:p>
        </p:txBody>
      </p:sp>
      <p:pic>
        <p:nvPicPr>
          <p:cNvPr id="18" name="Gráfico 13" descr="Uma laranjeira">
            <a:extLst>
              <a:ext uri="{FF2B5EF4-FFF2-40B4-BE49-F238E27FC236}">
                <a16:creationId xmlns:a16="http://schemas.microsoft.com/office/drawing/2014/main" xmlns="" id="{FF721764-8EE2-8676-7627-EACA4D5AB6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8106878" y="5129850"/>
            <a:ext cx="1574325" cy="1660587"/>
          </a:xfrm>
          <a:prstGeom prst="rect">
            <a:avLst/>
          </a:prstGeom>
        </p:spPr>
      </p:pic>
      <p:pic>
        <p:nvPicPr>
          <p:cNvPr id="19" name="Gráfico 12" descr="Fazendeiro com preenchimento sólido">
            <a:extLst>
              <a:ext uri="{FF2B5EF4-FFF2-40B4-BE49-F238E27FC236}">
                <a16:creationId xmlns:a16="http://schemas.microsoft.com/office/drawing/2014/main" xmlns="" id="{B9E18265-D290-D621-4797-7036A1E572F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8306312" y="280327"/>
            <a:ext cx="1199073" cy="1220639"/>
          </a:xfrm>
          <a:prstGeom prst="rect">
            <a:avLst/>
          </a:prstGeom>
        </p:spPr>
      </p:pic>
      <p:pic>
        <p:nvPicPr>
          <p:cNvPr id="20" name="Gráfico 9" descr="Planta Sendo Regada com preenchimento sólido">
            <a:extLst>
              <a:ext uri="{FF2B5EF4-FFF2-40B4-BE49-F238E27FC236}">
                <a16:creationId xmlns:a16="http://schemas.microsoft.com/office/drawing/2014/main" xmlns="" id="{850D5433-D81E-BE6B-E790-B5634221AC73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xmlns="" r:embed="rId6"/>
              </a:ext>
            </a:extLst>
          </a:blip>
          <a:stretch>
            <a:fillRect/>
          </a:stretch>
        </p:blipFill>
        <p:spPr>
          <a:xfrm>
            <a:off x="7850009" y="3148323"/>
            <a:ext cx="1242206" cy="1328469"/>
          </a:xfrm>
          <a:prstGeom prst="rect">
            <a:avLst/>
          </a:prstGeom>
        </p:spPr>
      </p:pic>
      <p:pic>
        <p:nvPicPr>
          <p:cNvPr id="21" name="Gráfico 5" descr="Agricultura estrutura de tópicos">
            <a:extLst>
              <a:ext uri="{FF2B5EF4-FFF2-40B4-BE49-F238E27FC236}">
                <a16:creationId xmlns:a16="http://schemas.microsoft.com/office/drawing/2014/main" xmlns="" id="{87B7147A-7DFE-5AA5-7589-58C1D182405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xmlns="" r:embed="rId14"/>
              </a:ext>
            </a:extLst>
          </a:blip>
          <a:stretch>
            <a:fillRect/>
          </a:stretch>
        </p:blipFill>
        <p:spPr>
          <a:xfrm>
            <a:off x="15346830" y="133701"/>
            <a:ext cx="1371600" cy="1371600"/>
          </a:xfrm>
          <a:prstGeom prst="rect">
            <a:avLst/>
          </a:prstGeom>
        </p:spPr>
      </p:pic>
      <p:pic>
        <p:nvPicPr>
          <p:cNvPr id="22" name="Gráfico 9" descr="Gráfico de barras com tendência ascendente estrutura de tópicos">
            <a:extLst>
              <a:ext uri="{FF2B5EF4-FFF2-40B4-BE49-F238E27FC236}">
                <a16:creationId xmlns:a16="http://schemas.microsoft.com/office/drawing/2014/main" xmlns="" id="{274E5079-4110-FEBF-824F-0806477D025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xmlns="" r:embed="rId16"/>
              </a:ext>
            </a:extLst>
          </a:blip>
          <a:stretch>
            <a:fillRect/>
          </a:stretch>
        </p:blipFill>
        <p:spPr>
          <a:xfrm>
            <a:off x="15437040" y="7574465"/>
            <a:ext cx="1371600" cy="1371600"/>
          </a:xfrm>
          <a:prstGeom prst="rect">
            <a:avLst/>
          </a:prstGeom>
        </p:spPr>
      </p:pic>
      <p:pic>
        <p:nvPicPr>
          <p:cNvPr id="23" name="Gráfico 8" descr="Segurança alimentar com preenchimento sólido">
            <a:extLst>
              <a:ext uri="{FF2B5EF4-FFF2-40B4-BE49-F238E27FC236}">
                <a16:creationId xmlns:a16="http://schemas.microsoft.com/office/drawing/2014/main" xmlns="" id="{0A6F90E7-6314-1A4A-76E3-6FE5DE7381C8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7746482" y="8001684"/>
            <a:ext cx="1371600" cy="1371600"/>
          </a:xfrm>
          <a:prstGeom prst="rect">
            <a:avLst/>
          </a:prstGeom>
        </p:spPr>
      </p:pic>
      <p:sp>
        <p:nvSpPr>
          <p:cNvPr id="24" name="Título 1">
            <a:extLst>
              <a:ext uri="{FF2B5EF4-FFF2-40B4-BE49-F238E27FC236}">
                <a16:creationId xmlns:a16="http://schemas.microsoft.com/office/drawing/2014/main" xmlns="" id="{9171A653-9442-AB46-9B65-D94BD078455D}"/>
              </a:ext>
            </a:extLst>
          </p:cNvPr>
          <p:cNvSpPr txBox="1">
            <a:spLocks/>
          </p:cNvSpPr>
          <p:nvPr/>
        </p:nvSpPr>
        <p:spPr>
          <a:xfrm>
            <a:off x="14790064" y="9040041"/>
            <a:ext cx="2877920" cy="721158"/>
          </a:xfrm>
          <a:prstGeom prst="rect">
            <a:avLst/>
          </a:prstGeom>
        </p:spPr>
        <p:txBody>
          <a:bodyPr vert="horz" lIns="137160" tIns="68580" rIns="137160" bIns="6858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latin typeface="Bahnschrift"/>
                <a:cs typeface="Calibri Light"/>
              </a:rPr>
              <a:t>GERAÇÃO DE RENDA</a:t>
            </a:r>
            <a:endParaRPr lang="pt-BR" sz="2400" b="1" dirty="0">
              <a:latin typeface="Bahnschrift"/>
            </a:endParaRPr>
          </a:p>
        </p:txBody>
      </p:sp>
      <p:sp>
        <p:nvSpPr>
          <p:cNvPr id="25" name="object 6"/>
          <p:cNvSpPr>
            <a:spLocks noChangeArrowheads="1"/>
          </p:cNvSpPr>
          <p:nvPr/>
        </p:nvSpPr>
        <p:spPr bwMode="auto">
          <a:xfrm>
            <a:off x="1" y="-708"/>
            <a:ext cx="2533136" cy="2447346"/>
          </a:xfrm>
          <a:prstGeom prst="rect">
            <a:avLst/>
          </a:prstGeom>
          <a:blipFill dpi="0" rotWithShape="1">
            <a:blip r:embed="rId19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endParaRPr lang="pt-BR" sz="2700"/>
          </a:p>
        </p:txBody>
      </p:sp>
      <p:sp>
        <p:nvSpPr>
          <p:cNvPr id="26" name="Elipse 25"/>
          <p:cNvSpPr/>
          <p:nvPr/>
        </p:nvSpPr>
        <p:spPr>
          <a:xfrm>
            <a:off x="2113694" y="7133095"/>
            <a:ext cx="2288490" cy="2254340"/>
          </a:xfrm>
          <a:prstGeom prst="ellipse">
            <a:avLst/>
          </a:prstGeom>
          <a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6">
              <a:shade val="80000"/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lt1"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7" name="Gráfico 9" descr="Médico com preenchimento sólido">
            <a:extLst>
              <a:ext uri="{FF2B5EF4-FFF2-40B4-BE49-F238E27FC236}">
                <a16:creationId xmlns:a16="http://schemas.microsoft.com/office/drawing/2014/main" xmlns="" id="{E1076BFC-4063-65A5-E606-C1F8043E5F14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xmlns="" r:embed="rId22"/>
              </a:ext>
            </a:extLst>
          </a:blip>
          <a:stretch>
            <a:fillRect/>
          </a:stretch>
        </p:blipFill>
        <p:spPr>
          <a:xfrm>
            <a:off x="10893230" y="7236743"/>
            <a:ext cx="1192454" cy="1192454"/>
          </a:xfrm>
          <a:prstGeom prst="rect">
            <a:avLst/>
          </a:prstGeom>
        </p:spPr>
      </p:pic>
      <p:sp>
        <p:nvSpPr>
          <p:cNvPr id="28" name="Título 1">
            <a:extLst>
              <a:ext uri="{FF2B5EF4-FFF2-40B4-BE49-F238E27FC236}">
                <a16:creationId xmlns:a16="http://schemas.microsoft.com/office/drawing/2014/main" xmlns="" id="{9171A653-9442-AB46-9B65-D94BD078455D}"/>
              </a:ext>
            </a:extLst>
          </p:cNvPr>
          <p:cNvSpPr txBox="1">
            <a:spLocks/>
          </p:cNvSpPr>
          <p:nvPr/>
        </p:nvSpPr>
        <p:spPr>
          <a:xfrm>
            <a:off x="7423331" y="9364209"/>
            <a:ext cx="1920825" cy="721158"/>
          </a:xfrm>
          <a:prstGeom prst="rect">
            <a:avLst/>
          </a:prstGeom>
        </p:spPr>
        <p:txBody>
          <a:bodyPr vert="horz" lIns="137160" tIns="68580" rIns="137160" bIns="6858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sz="2400" b="1" dirty="0">
                <a:latin typeface="Bahnschrift"/>
              </a:rPr>
              <a:t>SEGURANÇA ALIMENTAR</a:t>
            </a:r>
          </a:p>
        </p:txBody>
      </p:sp>
    </p:spTree>
    <p:extLst>
      <p:ext uri="{BB962C8B-B14F-4D97-AF65-F5344CB8AC3E}">
        <p14:creationId xmlns:p14="http://schemas.microsoft.com/office/powerpoint/2010/main" val="1717046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4" name="Picture 2" descr="C:\Users\User\Desktop\empresas\Blink\Abrafrutas\shutter\baixadas\menor\shutterstock_31896221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48" b="21381"/>
          <a:stretch/>
        </p:blipFill>
        <p:spPr bwMode="auto">
          <a:xfrm>
            <a:off x="34639" y="-38100"/>
            <a:ext cx="18253361" cy="10267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473826" y="534383"/>
            <a:ext cx="615557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000" b="1" dirty="0"/>
              <a:t>Qual o tamanho do Mercado Global de frutas?</a:t>
            </a:r>
          </a:p>
        </p:txBody>
      </p:sp>
      <p:sp>
        <p:nvSpPr>
          <p:cNvPr id="6" name="Oval 5"/>
          <p:cNvSpPr/>
          <p:nvPr/>
        </p:nvSpPr>
        <p:spPr>
          <a:xfrm>
            <a:off x="420189" y="4208314"/>
            <a:ext cx="6629399" cy="2667000"/>
          </a:xfrm>
          <a:prstGeom prst="ellipse">
            <a:avLst/>
          </a:prstGeom>
          <a:solidFill>
            <a:srgbClr val="0A420B"/>
          </a:solidFill>
          <a:ln>
            <a:solidFill>
              <a:srgbClr val="0A420B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USD$ 124 BILHÕES </a:t>
            </a:r>
          </a:p>
          <a:p>
            <a:pPr algn="ctr"/>
            <a:r>
              <a:rPr lang="pt-BR" sz="4000" b="1" dirty="0" smtClean="0">
                <a:solidFill>
                  <a:schemeClr val="bg1"/>
                </a:solidFill>
              </a:rPr>
              <a:t>EM 2024</a:t>
            </a:r>
            <a:endParaRPr lang="en-US" sz="4000" b="1" dirty="0">
              <a:solidFill>
                <a:schemeClr val="bg1"/>
              </a:solidFill>
            </a:endParaRPr>
          </a:p>
        </p:txBody>
      </p:sp>
      <p:sp>
        <p:nvSpPr>
          <p:cNvPr id="8" name="Oval 5"/>
          <p:cNvSpPr/>
          <p:nvPr/>
        </p:nvSpPr>
        <p:spPr>
          <a:xfrm>
            <a:off x="8458200" y="6126163"/>
            <a:ext cx="6858000" cy="2974038"/>
          </a:xfrm>
          <a:prstGeom prst="ellipse">
            <a:avLst/>
          </a:prstGeom>
          <a:solidFill>
            <a:srgbClr val="0A420B"/>
          </a:solidFill>
          <a:ln>
            <a:solidFill>
              <a:srgbClr val="0A420B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smtClean="0">
                <a:solidFill>
                  <a:schemeClr val="bg1"/>
                </a:solidFill>
              </a:rPr>
              <a:t>REPRESENTAMOS APROXIMADAMENTE DE 1% DO MERCADO GLOBAL DE FRUTAS</a:t>
            </a:r>
            <a:endParaRPr lang="en-US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6785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="" xmlns:a16="http://schemas.microsoft.com/office/drawing/2014/main" id="{D0ED2715-4362-4800-85E7-16F4DC3B49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38600" y="7078239"/>
            <a:ext cx="10194669" cy="837789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pt-BR" sz="3200" b="1" dirty="0"/>
              <a:t>2015 foi o ano da virada da balança comercial do setor</a:t>
            </a:r>
          </a:p>
        </p:txBody>
      </p:sp>
      <p:sp>
        <p:nvSpPr>
          <p:cNvPr id="7" name="Título 1">
            <a:extLst>
              <a:ext uri="{FF2B5EF4-FFF2-40B4-BE49-F238E27FC236}">
                <a16:creationId xmlns="" xmlns:a16="http://schemas.microsoft.com/office/drawing/2014/main" id="{D0ED2715-4362-4800-85E7-16F4DC3B4923}"/>
              </a:ext>
            </a:extLst>
          </p:cNvPr>
          <p:cNvSpPr txBox="1">
            <a:spLocks/>
          </p:cNvSpPr>
          <p:nvPr/>
        </p:nvSpPr>
        <p:spPr>
          <a:xfrm>
            <a:off x="1608686" y="8667077"/>
            <a:ext cx="7996925" cy="1085850"/>
          </a:xfrm>
          <a:prstGeom prst="rect">
            <a:avLst/>
          </a:prstGeom>
        </p:spPr>
        <p:txBody>
          <a:bodyPr vert="horz" lIns="137160" tIns="68580" rIns="137160" bIns="6858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pt-BR" sz="4800" b="1" dirty="0"/>
              <a:t>A </a:t>
            </a:r>
            <a:r>
              <a:rPr lang="pt-BR" sz="4800" b="1" dirty="0">
                <a:solidFill>
                  <a:schemeClr val="accent4"/>
                </a:solidFill>
              </a:rPr>
              <a:t>organização setorial </a:t>
            </a:r>
            <a:r>
              <a:rPr lang="pt-BR" sz="4800" b="1" dirty="0"/>
              <a:t>foi a chave para essa mudança</a:t>
            </a:r>
          </a:p>
        </p:txBody>
      </p:sp>
      <p:pic>
        <p:nvPicPr>
          <p:cNvPr id="8" name="Picture 2" descr="importante - SindiFisco Ac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48571">
            <a:off x="487773" y="7864386"/>
            <a:ext cx="1361074" cy="930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1" descr="Logomarca ABRAFRUTAS.png">
            <a:extLst>
              <a:ext uri="{FF2B5EF4-FFF2-40B4-BE49-F238E27FC236}">
                <a16:creationId xmlns="" xmlns:a16="http://schemas.microsoft.com/office/drawing/2014/main" id="{E1921639-5D7F-4350-AC97-F1819C7A856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01400" y="8313343"/>
            <a:ext cx="5151417" cy="1793317"/>
          </a:xfrm>
          <a:prstGeom prst="rect">
            <a:avLst/>
          </a:prstGeom>
          <a:noFill/>
          <a:ln>
            <a:noFill/>
          </a:ln>
          <a:effectLst>
            <a:innerShdw blurRad="63500" dist="50800" dir="135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7800" y="218701"/>
            <a:ext cx="15544800" cy="7019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18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xmlns="" id="{CFA2969E-DFA5-4C6E-9A1A-BFD1B35ECA1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4294644"/>
              </p:ext>
            </p:extLst>
          </p:nvPr>
        </p:nvGraphicFramePr>
        <p:xfrm>
          <a:off x="1295400" y="2043544"/>
          <a:ext cx="11713109" cy="61930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36" name="Gráfico" r:id="rId3" imgW="0" imgH="0" progId="Excel.Chart.8">
                  <p:embed/>
                </p:oleObj>
              </mc:Choice>
              <mc:Fallback>
                <p:oleObj name="Gráfico" r:id="rId3" imgW="0" imgH="0" progId="Excel.Char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2043544"/>
                        <a:ext cx="11713109" cy="619307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xmlns="" id="{03F5620A-24A6-01F3-0938-BA36FA2C9460}"/>
              </a:ext>
            </a:extLst>
          </p:cNvPr>
          <p:cNvSpPr txBox="1"/>
          <p:nvPr/>
        </p:nvSpPr>
        <p:spPr>
          <a:xfrm>
            <a:off x="14040104" y="3555893"/>
            <a:ext cx="3498284" cy="40164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400" b="1" dirty="0">
                <a:latin typeface="Bahnschrift"/>
                <a:cs typeface="Calibri"/>
              </a:rPr>
              <a:t>ESTES </a:t>
            </a:r>
            <a:r>
              <a:rPr lang="pt-BR" sz="2400" b="1" dirty="0">
                <a:solidFill>
                  <a:srgbClr val="7030A0"/>
                </a:solidFill>
                <a:latin typeface="Bahnschrift"/>
                <a:cs typeface="Calibri"/>
              </a:rPr>
              <a:t>3</a:t>
            </a:r>
            <a:r>
              <a:rPr lang="pt-BR" sz="2400" b="1" dirty="0">
                <a:latin typeface="Bahnschrift"/>
                <a:cs typeface="Calibri"/>
              </a:rPr>
              <a:t> DESTINOS                     ABSORVERAM APROXIMADAMENTE </a:t>
            </a:r>
            <a:r>
              <a:rPr lang="pt-BR" sz="3600" b="1" dirty="0">
                <a:solidFill>
                  <a:srgbClr val="FFC000"/>
                </a:solidFill>
                <a:latin typeface="Bahnschrift"/>
                <a:cs typeface="Calibri"/>
              </a:rPr>
              <a:t>85% </a:t>
            </a:r>
            <a:r>
              <a:rPr lang="pt-BR" sz="2400" b="1" dirty="0">
                <a:latin typeface="Bahnschrift"/>
                <a:cs typeface="Calibri"/>
              </a:rPr>
              <a:t>DE TODO O VOLUME DE FRUTAS FRESCAS QUE O BRASIL EXPORTOU EM </a:t>
            </a:r>
            <a:r>
              <a:rPr lang="pt-BR" sz="2400" b="1" dirty="0" smtClean="0">
                <a:solidFill>
                  <a:srgbClr val="00B0F0"/>
                </a:solidFill>
                <a:latin typeface="Bahnschrift"/>
                <a:cs typeface="Calibri"/>
              </a:rPr>
              <a:t>2024</a:t>
            </a:r>
            <a:r>
              <a:rPr lang="pt-BR" sz="2400" b="1" dirty="0" smtClean="0">
                <a:latin typeface="Bahnschrift"/>
                <a:cs typeface="Calibri"/>
              </a:rPr>
              <a:t>.</a:t>
            </a:r>
            <a:r>
              <a:rPr lang="pt-BR" sz="2400" b="1" dirty="0">
                <a:latin typeface="Bahnschrift"/>
                <a:cs typeface="Calibri"/>
              </a:rPr>
              <a:t>  </a:t>
            </a:r>
            <a:r>
              <a:rPr lang="pt-BR" sz="1500" b="1" dirty="0">
                <a:latin typeface="Bahnschrift"/>
                <a:cs typeface="Calibri"/>
              </a:rPr>
              <a:t>(AGROSTAT, </a:t>
            </a:r>
            <a:r>
              <a:rPr lang="pt-BR" sz="1500" b="1" dirty="0" smtClean="0">
                <a:latin typeface="Bahnschrift"/>
                <a:cs typeface="Calibri"/>
              </a:rPr>
              <a:t>2025)</a:t>
            </a:r>
            <a:endParaRPr lang="pt-BR" sz="1500" b="1" dirty="0">
              <a:latin typeface="Calibri" panose="020F0502020204030204"/>
              <a:ea typeface="Calibri"/>
              <a:cs typeface="Calibri"/>
            </a:endParaRPr>
          </a:p>
          <a:p>
            <a:endParaRPr lang="pt-BR" sz="2400" dirty="0">
              <a:latin typeface="Bahnschrift"/>
              <a:cs typeface="Calibri"/>
            </a:endParaRPr>
          </a:p>
        </p:txBody>
      </p:sp>
      <p:sp>
        <p:nvSpPr>
          <p:cNvPr id="6" name="Retângulo 1">
            <a:extLst>
              <a:ext uri="{FF2B5EF4-FFF2-40B4-BE49-F238E27FC236}">
                <a16:creationId xmlns:a16="http://schemas.microsoft.com/office/drawing/2014/main" xmlns="" id="{BC2F0E60-11CE-4A14-A6C2-7F829EB3C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8115300"/>
            <a:ext cx="60730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pt-BR" altLang="en-US" sz="2400" b="1" dirty="0" smtClean="0"/>
              <a:t>A ABRAFRUTAS vem trabalhando na diversificação de mercados com foco nos países da Ásia e Emirados Árabes Unidos</a:t>
            </a:r>
            <a:endParaRPr lang="pt-BR" altLang="en-US" sz="2400" b="1" dirty="0"/>
          </a:p>
        </p:txBody>
      </p:sp>
      <p:pic>
        <p:nvPicPr>
          <p:cNvPr id="7" name="Gráfico 9" descr="Gráfico de barras com tendência ascendente estrutura de tópicos">
            <a:extLst>
              <a:ext uri="{FF2B5EF4-FFF2-40B4-BE49-F238E27FC236}">
                <a16:creationId xmlns:a16="http://schemas.microsoft.com/office/drawing/2014/main" xmlns="" id="{274E5079-4110-FEBF-824F-0806477D025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>
            <a:off x="14757323" y="1362893"/>
            <a:ext cx="1371600" cy="1371600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xmlns="" id="{24F3BD6F-6B04-1B60-57A1-40D31A42D9EB}"/>
              </a:ext>
            </a:extLst>
          </p:cNvPr>
          <p:cNvSpPr txBox="1"/>
          <p:nvPr/>
        </p:nvSpPr>
        <p:spPr>
          <a:xfrm>
            <a:off x="14040104" y="2685036"/>
            <a:ext cx="3328509" cy="55399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137160" tIns="68580" rIns="137160" bIns="6858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2700" b="1" dirty="0">
                <a:latin typeface="Bahnschrift"/>
                <a:cs typeface="Calibri"/>
              </a:rPr>
              <a:t>E.U, U.K &amp; U.S.A</a:t>
            </a:r>
          </a:p>
        </p:txBody>
      </p:sp>
      <p:pic>
        <p:nvPicPr>
          <p:cNvPr id="9" name="Imagem 14" descr="Uma imagem contendo Texto&#10;&#10;Descrição gerada automaticamente">
            <a:extLst>
              <a:ext uri="{FF2B5EF4-FFF2-40B4-BE49-F238E27FC236}">
                <a16:creationId xmlns:a16="http://schemas.microsoft.com/office/drawing/2014/main" xmlns="" id="{2F1A66F6-088E-1E71-FA72-4585042D27A1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38800" y="3009900"/>
            <a:ext cx="4247094" cy="147112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0" name="Retângulo 1">
            <a:extLst>
              <a:ext uri="{FF2B5EF4-FFF2-40B4-BE49-F238E27FC236}">
                <a16:creationId xmlns:a16="http://schemas.microsoft.com/office/drawing/2014/main" xmlns="" id="{BC2F0E60-11CE-4A14-A6C2-7F829EB3C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49746" y="897121"/>
            <a:ext cx="850906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pt-BR" altLang="en-US" sz="4800" b="1" dirty="0">
                <a:latin typeface="Century Gothic" panose="020B0502020202020204" pitchFamily="34" charset="0"/>
              </a:rPr>
              <a:t>PARA QUEM EXPORTAMOS ?</a:t>
            </a:r>
            <a:endParaRPr lang="pt-BR" altLang="en-US" sz="4800" dirty="0"/>
          </a:p>
        </p:txBody>
      </p:sp>
      <p:pic>
        <p:nvPicPr>
          <p:cNvPr id="11" name="Picture 2" descr="importante - SindiFisco Acre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148571">
            <a:off x="7048661" y="8411971"/>
            <a:ext cx="1427372" cy="9763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tângulo 1"/>
          <p:cNvSpPr/>
          <p:nvPr/>
        </p:nvSpPr>
        <p:spPr>
          <a:xfrm>
            <a:off x="9067800" y="8115300"/>
            <a:ext cx="82163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>
                <a:solidFill>
                  <a:srgbClr val="0A0A0A"/>
                </a:solidFill>
              </a:rPr>
              <a:t>EAU são um dos principais mercados importadores de </a:t>
            </a:r>
            <a:r>
              <a:rPr lang="pt-BR" sz="2400" b="1" dirty="0" err="1">
                <a:solidFill>
                  <a:srgbClr val="0A0A0A"/>
                </a:solidFill>
              </a:rPr>
              <a:t>mirtilo</a:t>
            </a:r>
            <a:r>
              <a:rPr lang="pt-BR" sz="2400" b="1" dirty="0">
                <a:solidFill>
                  <a:srgbClr val="0A0A0A"/>
                </a:solidFill>
              </a:rPr>
              <a:t> no Oriente Médio, ocupando o terceiro lugar em volume de importações na região, com cerca de 1.300 toneladas e uma taxa média de crescimento anual de 13,7%.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1305041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65360" cy="10268494"/>
          </a:xfrm>
          <a:prstGeom prst="rect">
            <a:avLst/>
          </a:prstGeom>
        </p:spPr>
      </p:pic>
      <p:sp>
        <p:nvSpPr>
          <p:cNvPr id="3" name="Retângulo 1">
            <a:extLst>
              <a:ext uri="{FF2B5EF4-FFF2-40B4-BE49-F238E27FC236}">
                <a16:creationId xmlns:a16="http://schemas.microsoft.com/office/drawing/2014/main" xmlns="" id="{BC2F0E60-11CE-4A14-A6C2-7F829EB3C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6164" y="299953"/>
            <a:ext cx="7696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pt-BR" altLang="en-US" sz="2400" b="1" dirty="0" smtClean="0">
                <a:latin typeface="Century Gothic" panose="020B0502020202020204" pitchFamily="34" charset="0"/>
              </a:rPr>
              <a:t>DESEMPENHO DAS EXPORTAÇÕES DE JANEIRO A SETEMBRO 2025 – Valor e Volume</a:t>
            </a:r>
            <a:endParaRPr lang="pt-BR" altLang="en-US" sz="2400" dirty="0"/>
          </a:p>
        </p:txBody>
      </p:sp>
      <p:sp>
        <p:nvSpPr>
          <p:cNvPr id="6" name="Retângulo 1">
            <a:extLst>
              <a:ext uri="{FF2B5EF4-FFF2-40B4-BE49-F238E27FC236}">
                <a16:creationId xmlns:a16="http://schemas.microsoft.com/office/drawing/2014/main" xmlns="" id="{BC2F0E60-11CE-4A14-A6C2-7F829EB3C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30600" y="9955274"/>
            <a:ext cx="186288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pt-BR" altLang="en-US" sz="1400" b="1" dirty="0" smtClean="0"/>
              <a:t>Fonte: </a:t>
            </a:r>
            <a:r>
              <a:rPr lang="pt-BR" altLang="en-US" sz="1400" b="1" dirty="0" err="1" smtClean="0"/>
              <a:t>Agrostat</a:t>
            </a:r>
            <a:r>
              <a:rPr lang="pt-BR" altLang="en-US" sz="1400" b="1" dirty="0" smtClean="0"/>
              <a:t>/MAPA</a:t>
            </a:r>
            <a:endParaRPr lang="pt-BR" altLang="en-US" sz="1400" b="1" dirty="0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0677" y="1084071"/>
            <a:ext cx="11385956" cy="8904254"/>
          </a:xfrm>
          <a:prstGeom prst="rect">
            <a:avLst/>
          </a:prstGeom>
        </p:spPr>
      </p:pic>
      <p:sp>
        <p:nvSpPr>
          <p:cNvPr id="5" name="Elipse 4"/>
          <p:cNvSpPr/>
          <p:nvPr/>
        </p:nvSpPr>
        <p:spPr>
          <a:xfrm>
            <a:off x="15115606" y="2021477"/>
            <a:ext cx="981139" cy="2775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Elipse 7"/>
          <p:cNvSpPr/>
          <p:nvPr/>
        </p:nvSpPr>
        <p:spPr>
          <a:xfrm>
            <a:off x="16416033" y="2021477"/>
            <a:ext cx="881367" cy="2775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Seta para baixo 8"/>
          <p:cNvSpPr/>
          <p:nvPr/>
        </p:nvSpPr>
        <p:spPr>
          <a:xfrm rot="2607079">
            <a:off x="17577123" y="1409700"/>
            <a:ext cx="491282" cy="7620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284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220919"/>
              </p:ext>
            </p:extLst>
          </p:nvPr>
        </p:nvGraphicFramePr>
        <p:xfrm>
          <a:off x="2286000" y="2381703"/>
          <a:ext cx="4849184" cy="73738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1027"/>
                <a:gridCol w="1988421"/>
                <a:gridCol w="2039736"/>
              </a:tblGrid>
              <a:tr h="228600">
                <a:tc gridSpan="3">
                  <a:txBody>
                    <a:bodyPr/>
                    <a:lstStyle/>
                    <a:p>
                      <a:pPr algn="l" fontAlgn="b"/>
                      <a:r>
                        <a:rPr lang="pt-BR" sz="1500" u="none" strike="noStrike" dirty="0">
                          <a:effectLst/>
                        </a:rPr>
                        <a:t> </a:t>
                      </a:r>
                      <a:endParaRPr lang="pt-B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976691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2100" b="1" u="none" strike="noStrike" dirty="0">
                          <a:effectLst/>
                        </a:rPr>
                        <a:t>MERCADOS ABERTOS</a:t>
                      </a:r>
                      <a:endParaRPr lang="pt-BR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ANO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PAÍS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FRUTA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2017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CORÉIA DO SUL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MANGA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2019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ARGENTINA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ABACATE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2019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AFRICA DO SUL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MANGA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2019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CHINA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MELÃO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2020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GUATEMALA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MAÇAS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2020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BOLÍVIA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UVAS FRESCAS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2020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BOLÍVIA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ABACATE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2021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COLÔMBIA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MAÇAS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2021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ARGENTINA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FIGO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2021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NICARÁGUA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MAÇÃS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2021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SENEGAL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MAÇÃS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2021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HONDURAS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MAÇÃS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2021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COLÔMBIA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MAÇÃS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2022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CHILE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LIMA-ÁCIDA-TAHITI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2023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CHILE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MAMÃO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JAPÃO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AVOCADO</a:t>
                      </a:r>
                      <a:endParaRPr lang="pt-B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2024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ÍNDIA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AVOCADO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>
                          <a:effectLst/>
                        </a:rPr>
                        <a:t>2024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COSTA RICA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u="none" strike="noStrike" dirty="0">
                          <a:effectLst/>
                        </a:rPr>
                        <a:t>AVOCADO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UVAS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CITROS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CHILE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AVOCADO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MALASIA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MELÃO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5702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MALASIA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MAÇÃ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5" name="Imagem 4">
            <a:extLst>
              <a:ext uri="{FF2B5EF4-FFF2-40B4-BE49-F238E27FC236}">
                <a16:creationId xmlns:lc="http://schemas.openxmlformats.org/drawingml/2006/lockedCanvas" xmlns:a16="http://schemas.microsoft.com/office/drawing/2014/main" xmlns:xdr="http://schemas.openxmlformats.org/drawingml/2006/spreadsheetDrawing" xmlns="" id="{54A5204D-BB7E-4C6F-97FF-674D1DA09C9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5377368"/>
            <a:ext cx="3250406" cy="942975"/>
          </a:xfrm>
          <a:prstGeom prst="rect">
            <a:avLst/>
          </a:prstGeom>
        </p:spPr>
      </p:pic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7594333"/>
              </p:ext>
            </p:extLst>
          </p:nvPr>
        </p:nvGraphicFramePr>
        <p:xfrm>
          <a:off x="10744200" y="3009900"/>
          <a:ext cx="3841762" cy="471281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28793"/>
                <a:gridCol w="2012969"/>
              </a:tblGrid>
              <a:tr h="251460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700" u="none" strike="noStrike" dirty="0">
                          <a:effectLst/>
                        </a:rPr>
                        <a:t> </a:t>
                      </a:r>
                      <a:endParaRPr lang="pt-BR" sz="17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071149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2100" b="1" u="none" strike="noStrike" dirty="0" smtClean="0">
                          <a:effectLst/>
                        </a:rPr>
                        <a:t>             MERCADO </a:t>
                      </a:r>
                      <a:r>
                        <a:rPr lang="pt-BR" sz="2100" b="1" u="none" strike="noStrike" dirty="0">
                          <a:effectLst/>
                        </a:rPr>
                        <a:t>EM PROCESSO DE ABERTURA</a:t>
                      </a:r>
                      <a:endParaRPr lang="pt-BR" sz="2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81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effectLst/>
                        </a:rPr>
                        <a:t>PAÍS</a:t>
                      </a:r>
                      <a:endParaRPr lang="pt-BR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effectLst/>
                        </a:rPr>
                        <a:t>FRUTA</a:t>
                      </a:r>
                      <a:endParaRPr lang="pt-BR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</a:tr>
              <a:tr h="281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effectLst/>
                        </a:rPr>
                        <a:t>COREIA DO SUL</a:t>
                      </a:r>
                      <a:endParaRPr lang="pt-BR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effectLst/>
                        </a:rPr>
                        <a:t>UVA</a:t>
                      </a:r>
                      <a:endParaRPr lang="pt-BR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81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effectLst/>
                        </a:rPr>
                        <a:t>ESTADOS UNIDOS</a:t>
                      </a:r>
                      <a:endParaRPr lang="pt-BR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effectLst/>
                        </a:rPr>
                        <a:t>AVOCADO</a:t>
                      </a:r>
                      <a:endParaRPr lang="pt-BR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81882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700" b="1" u="none" strike="noStrike" dirty="0" smtClean="0">
                          <a:effectLst/>
                        </a:rPr>
                        <a:t>ESTADOS UNIDOS</a:t>
                      </a:r>
                      <a:endParaRPr lang="pt-BR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700" b="1" u="none" strike="noStrike" dirty="0" smtClean="0">
                          <a:effectLst/>
                        </a:rPr>
                        <a:t>LIMA-ÁCIDA-TAHITI</a:t>
                      </a:r>
                      <a:endParaRPr lang="pt-BR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81882"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7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CHINA</a:t>
                      </a:r>
                      <a:endParaRPr lang="pt-BR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700" b="1" u="none" strike="noStrike" dirty="0" smtClean="0">
                          <a:effectLst/>
                        </a:rPr>
                        <a:t>LIMA-ÁCIDA-TAHITI</a:t>
                      </a:r>
                      <a:endParaRPr lang="pt-BR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81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effectLst/>
                        </a:rPr>
                        <a:t>MALÁSIA</a:t>
                      </a:r>
                      <a:endParaRPr lang="pt-BR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effectLst/>
                        </a:rPr>
                        <a:t>MELÃO</a:t>
                      </a:r>
                      <a:endParaRPr lang="pt-BR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81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effectLst/>
                        </a:rPr>
                        <a:t>TAILÂNDIA</a:t>
                      </a:r>
                      <a:endParaRPr lang="pt-BR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effectLst/>
                        </a:rPr>
                        <a:t>MAÇÃ</a:t>
                      </a:r>
                      <a:endParaRPr lang="pt-BR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81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>
                          <a:effectLst/>
                        </a:rPr>
                        <a:t>PERU</a:t>
                      </a:r>
                      <a:endParaRPr lang="pt-BR" sz="1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effectLst/>
                        </a:rPr>
                        <a:t>MANGA</a:t>
                      </a:r>
                      <a:endParaRPr lang="pt-BR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81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>
                          <a:effectLst/>
                        </a:rPr>
                        <a:t>BOLÍVIA</a:t>
                      </a:r>
                      <a:endParaRPr lang="pt-BR" sz="1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effectLst/>
                        </a:rPr>
                        <a:t>MANGA</a:t>
                      </a:r>
                      <a:endParaRPr lang="pt-BR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81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>
                          <a:effectLst/>
                        </a:rPr>
                        <a:t>BOLÍVIA</a:t>
                      </a:r>
                      <a:endParaRPr lang="pt-BR" sz="17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effectLst/>
                        </a:rPr>
                        <a:t>MELÃO</a:t>
                      </a:r>
                      <a:endParaRPr lang="pt-BR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81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effectLst/>
                        </a:rPr>
                        <a:t>BOLÍVIA</a:t>
                      </a:r>
                      <a:endParaRPr lang="pt-BR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effectLst/>
                        </a:rPr>
                        <a:t>MAÇÃ</a:t>
                      </a:r>
                      <a:endParaRPr lang="pt-BR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8188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effectLst/>
                        </a:rPr>
                        <a:t>NICARÁGUA</a:t>
                      </a:r>
                      <a:endParaRPr lang="pt-BR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700" b="1" u="none" strike="noStrike" dirty="0">
                          <a:effectLst/>
                        </a:rPr>
                        <a:t>LIMA-ÁCIDA-TAHITI</a:t>
                      </a:r>
                      <a:endParaRPr lang="pt-BR" sz="17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" name="object 6"/>
          <p:cNvSpPr>
            <a:spLocks noChangeArrowheads="1"/>
          </p:cNvSpPr>
          <p:nvPr/>
        </p:nvSpPr>
        <p:spPr bwMode="auto">
          <a:xfrm>
            <a:off x="2286000" y="2407822"/>
            <a:ext cx="922713" cy="8728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endParaRPr lang="pt-BR" sz="2700"/>
          </a:p>
        </p:txBody>
      </p:sp>
      <p:sp>
        <p:nvSpPr>
          <p:cNvPr id="9" name="object 6"/>
          <p:cNvSpPr>
            <a:spLocks noChangeArrowheads="1"/>
          </p:cNvSpPr>
          <p:nvPr/>
        </p:nvSpPr>
        <p:spPr bwMode="auto">
          <a:xfrm>
            <a:off x="10744200" y="3019697"/>
            <a:ext cx="922713" cy="872837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endParaRPr lang="pt-BR" sz="2700"/>
          </a:p>
        </p:txBody>
      </p:sp>
      <p:sp>
        <p:nvSpPr>
          <p:cNvPr id="10" name="Retângulo 1">
            <a:extLst>
              <a:ext uri="{FF2B5EF4-FFF2-40B4-BE49-F238E27FC236}">
                <a16:creationId xmlns:a16="http://schemas.microsoft.com/office/drawing/2014/main" xmlns="" id="{BC2F0E60-11CE-4A14-A6C2-7F829EB3C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3269" y="305627"/>
            <a:ext cx="8595302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pt-BR" altLang="en-US" sz="6000" b="1" dirty="0"/>
              <a:t>ABERTURA DE MERCADOS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9800" y="1352859"/>
            <a:ext cx="4363059" cy="1028844"/>
          </a:xfrm>
          <a:prstGeom prst="rect">
            <a:avLst/>
          </a:prstGeom>
        </p:spPr>
      </p:pic>
      <p:sp>
        <p:nvSpPr>
          <p:cNvPr id="11" name="object 6"/>
          <p:cNvSpPr>
            <a:spLocks noChangeArrowheads="1"/>
          </p:cNvSpPr>
          <p:nvPr/>
        </p:nvSpPr>
        <p:spPr bwMode="auto">
          <a:xfrm>
            <a:off x="1" y="3"/>
            <a:ext cx="2043116" cy="2400298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endParaRPr lang="pt-BR" sz="2700"/>
          </a:p>
        </p:txBody>
      </p:sp>
    </p:spTree>
    <p:extLst>
      <p:ext uri="{BB962C8B-B14F-4D97-AF65-F5344CB8AC3E}">
        <p14:creationId xmlns:p14="http://schemas.microsoft.com/office/powerpoint/2010/main" val="209836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685800" y="1790700"/>
            <a:ext cx="7284377" cy="637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Adaptação ao clima</a:t>
            </a: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Novas tecnologias e cultivares resistentes ao calor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Potencial de crescimento</a:t>
            </a: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demanda interna é maior do que a oferta atual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Rentabilidade</a:t>
            </a: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O cultivo é rentável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Mercado de exportação</a:t>
            </a: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Há uma demanda crescente no mercado externo, principalmente na Europa e nos Estados Unidos, o que pode impulsionar ainda mais o crescimento do mercado nacional.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Arial" panose="020B0604020202020204" pitchFamily="34" charset="0"/>
              </a:rPr>
              <a:t>Agregação de valor</a:t>
            </a:r>
            <a:r>
              <a:rPr kumimoji="0" lang="pt-BR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  <a:r>
              <a:rPr kumimoji="0" lang="pt-B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 produção local pode gerar renda através da criação de diversos produtos derivados, como geleias, licores, cosméticos, entre outros. 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400" b="1" dirty="0">
                <a:solidFill>
                  <a:schemeClr val="accent4"/>
                </a:solidFill>
                <a:latin typeface="Google Sans"/>
              </a:rPr>
              <a:t>Demanda</a:t>
            </a:r>
            <a:r>
              <a:rPr lang="pt-BR" sz="2400" b="1" dirty="0">
                <a:solidFill>
                  <a:srgbClr val="0A0A0A"/>
                </a:solidFill>
                <a:latin typeface="Google Sans"/>
              </a:rPr>
              <a:t>:</a:t>
            </a:r>
            <a:r>
              <a:rPr lang="pt-BR" sz="2400" dirty="0">
                <a:solidFill>
                  <a:srgbClr val="0A0A0A"/>
                </a:solidFill>
                <a:latin typeface="Google Sans"/>
              </a:rPr>
              <a:t> O consumo global continua a crescer, com potencial para superar a banana em popularidade no </a:t>
            </a:r>
            <a:r>
              <a:rPr lang="pt-BR" sz="2400" dirty="0" smtClean="0">
                <a:solidFill>
                  <a:srgbClr val="0A0A0A"/>
                </a:solidFill>
                <a:latin typeface="Google Sans"/>
              </a:rPr>
              <a:t>futuro</a:t>
            </a:r>
          </a:p>
        </p:txBody>
      </p:sp>
      <p:sp>
        <p:nvSpPr>
          <p:cNvPr id="5" name="AutoShape 2" descr="data:image/gif;base64,R0lGODlhAQABAIAAAP///wAAACH5BAEAAAAALAAAAAABAAEAAAICRAEAOw=="/>
          <p:cNvSpPr>
            <a:spLocks noChangeAspect="1" noChangeArrowheads="1"/>
          </p:cNvSpPr>
          <p:nvPr/>
        </p:nvSpPr>
        <p:spPr bwMode="auto">
          <a:xfrm>
            <a:off x="63500" y="-2746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1143000" y="723900"/>
            <a:ext cx="4876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accent4"/>
                </a:solidFill>
              </a:rPr>
              <a:t>Oportunidades</a:t>
            </a:r>
            <a:endParaRPr lang="pt-BR" sz="4400" b="1" dirty="0">
              <a:solidFill>
                <a:schemeClr val="accent4"/>
              </a:solidFill>
            </a:endParaRPr>
          </a:p>
        </p:txBody>
      </p:sp>
      <p:sp>
        <p:nvSpPr>
          <p:cNvPr id="7" name="Retângulo 6"/>
          <p:cNvSpPr/>
          <p:nvPr/>
        </p:nvSpPr>
        <p:spPr>
          <a:xfrm>
            <a:off x="8458200" y="1790700"/>
            <a:ext cx="9144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400" b="1" dirty="0" smtClean="0">
                <a:solidFill>
                  <a:schemeClr val="accent4"/>
                </a:solidFill>
                <a:latin typeface="Google Sans"/>
              </a:rPr>
              <a:t>Melhora </a:t>
            </a:r>
            <a:r>
              <a:rPr lang="pt-BR" sz="2400" b="1" dirty="0">
                <a:solidFill>
                  <a:schemeClr val="accent4"/>
                </a:solidFill>
                <a:latin typeface="Google Sans"/>
              </a:rPr>
              <a:t>na estratégia</a:t>
            </a:r>
            <a:r>
              <a:rPr lang="pt-BR" sz="2400" b="1" dirty="0">
                <a:solidFill>
                  <a:srgbClr val="0A0A0A"/>
                </a:solidFill>
                <a:latin typeface="Google Sans"/>
              </a:rPr>
              <a:t>:</a:t>
            </a:r>
            <a:r>
              <a:rPr lang="pt-BR" sz="2400" dirty="0">
                <a:solidFill>
                  <a:srgbClr val="0A0A0A"/>
                </a:solidFill>
                <a:latin typeface="Google Sans"/>
              </a:rPr>
              <a:t> A indústria está se tornando mais estratégica, com os produtores buscando melhor planejar suas janelas de produção e destinos de exportação</a:t>
            </a:r>
            <a:r>
              <a:rPr lang="pt-BR" sz="2400" dirty="0" smtClean="0">
                <a:solidFill>
                  <a:srgbClr val="0A0A0A"/>
                </a:solidFill>
                <a:latin typeface="Google Sans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400" b="1" dirty="0">
                <a:solidFill>
                  <a:schemeClr val="accent4"/>
                </a:solidFill>
                <a:latin typeface="Google Sans"/>
              </a:rPr>
              <a:t>Crescimento da produção</a:t>
            </a:r>
            <a:r>
              <a:rPr lang="pt-BR" sz="2400" b="1" dirty="0">
                <a:solidFill>
                  <a:srgbClr val="0A0A0A"/>
                </a:solidFill>
                <a:latin typeface="Google Sans"/>
              </a:rPr>
              <a:t>:</a:t>
            </a:r>
            <a:r>
              <a:rPr lang="pt-BR" sz="2400" dirty="0">
                <a:solidFill>
                  <a:srgbClr val="0A0A0A"/>
                </a:solidFill>
                <a:latin typeface="Google Sans"/>
              </a:rPr>
              <a:t> A área global de cultivo cresce cerca de 7,2%/ano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400" b="1" dirty="0">
                <a:solidFill>
                  <a:schemeClr val="accent4"/>
                </a:solidFill>
                <a:latin typeface="Google Sans"/>
              </a:rPr>
              <a:t>Perspectivas futuras</a:t>
            </a:r>
            <a:r>
              <a:rPr lang="pt-BR" sz="2400" b="1" dirty="0">
                <a:solidFill>
                  <a:srgbClr val="0A0A0A"/>
                </a:solidFill>
                <a:latin typeface="Google Sans"/>
              </a:rPr>
              <a:t>:</a:t>
            </a:r>
            <a:r>
              <a:rPr lang="pt-BR" sz="2400" dirty="0">
                <a:solidFill>
                  <a:srgbClr val="0A0A0A"/>
                </a:solidFill>
                <a:latin typeface="Google Sans"/>
              </a:rPr>
              <a:t> A produção global deve continuar a crescer, com uma projeção de 3 milhões de toneladas por ano até 2030</a:t>
            </a:r>
            <a:r>
              <a:rPr lang="pt-BR" sz="2400" dirty="0" smtClean="0">
                <a:solidFill>
                  <a:srgbClr val="0A0A0A"/>
                </a:solidFill>
                <a:latin typeface="Google Sans"/>
              </a:rPr>
              <a:t>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pt-BR" sz="2400" b="1" dirty="0" smtClean="0">
                <a:solidFill>
                  <a:schemeClr val="accent4"/>
                </a:solidFill>
                <a:latin typeface="Google Sans"/>
              </a:rPr>
              <a:t>Profissionalização</a:t>
            </a:r>
            <a:r>
              <a:rPr lang="pt-BR" sz="2400" dirty="0" smtClean="0">
                <a:solidFill>
                  <a:schemeClr val="accent4"/>
                </a:solidFill>
                <a:latin typeface="Google Sans"/>
              </a:rPr>
              <a:t>:</a:t>
            </a:r>
            <a:r>
              <a:rPr lang="pt-BR" sz="2400" dirty="0" smtClean="0">
                <a:solidFill>
                  <a:srgbClr val="0A0A0A"/>
                </a:solidFill>
                <a:latin typeface="Google Sans"/>
              </a:rPr>
              <a:t> Entendimento e controle de todo processo produtivo.</a:t>
            </a:r>
            <a:endParaRPr lang="pt-BR" sz="2400" dirty="0"/>
          </a:p>
        </p:txBody>
      </p:sp>
      <p:sp>
        <p:nvSpPr>
          <p:cNvPr id="8" name="Retângulo 7"/>
          <p:cNvSpPr/>
          <p:nvPr/>
        </p:nvSpPr>
        <p:spPr>
          <a:xfrm>
            <a:off x="10134600" y="723900"/>
            <a:ext cx="48768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4400" b="1" dirty="0" smtClean="0">
                <a:solidFill>
                  <a:schemeClr val="accent4"/>
                </a:solidFill>
              </a:rPr>
              <a:t>Desafios</a:t>
            </a:r>
            <a:endParaRPr lang="pt-BR" sz="4400" b="1" dirty="0">
              <a:solidFill>
                <a:schemeClr val="accent4"/>
              </a:solidFill>
            </a:endParaRP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200" y="5873711"/>
            <a:ext cx="8620537" cy="3671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0964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xmlns="" id="{883B371B-C531-44FD-B498-2BEBB1D0AE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1090" y="2591958"/>
            <a:ext cx="4117710" cy="24779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7086600" y="122898"/>
            <a:ext cx="495300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buClr>
                <a:schemeClr val="bg1"/>
              </a:buClr>
            </a:pPr>
            <a:r>
              <a:rPr lang="pt-BR" sz="6600" b="1" dirty="0" smtClean="0"/>
              <a:t>Consumo</a:t>
            </a:r>
            <a:endParaRPr lang="pt-BR" sz="6600" b="1" dirty="0"/>
          </a:p>
        </p:txBody>
      </p:sp>
      <p:sp>
        <p:nvSpPr>
          <p:cNvPr id="4" name="Retângulo 3"/>
          <p:cNvSpPr/>
          <p:nvPr/>
        </p:nvSpPr>
        <p:spPr>
          <a:xfrm>
            <a:off x="6563550" y="7071319"/>
            <a:ext cx="547605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3600" b="1" dirty="0" smtClean="0"/>
              <a:t>O que o consumidor busca?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A808F8F2-C4B6-4339-B695-BBB459FCBBF0}"/>
              </a:ext>
            </a:extLst>
          </p:cNvPr>
          <p:cNvSpPr/>
          <p:nvPr/>
        </p:nvSpPr>
        <p:spPr>
          <a:xfrm>
            <a:off x="13616833" y="2813310"/>
            <a:ext cx="44652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600" b="1" dirty="0" smtClean="0"/>
              <a:t>O que a OMS recomenda:</a:t>
            </a:r>
          </a:p>
          <a:p>
            <a:pPr>
              <a:defRPr/>
            </a:pPr>
            <a:r>
              <a:rPr lang="pt-BR" sz="3600" b="1" dirty="0" smtClean="0">
                <a:solidFill>
                  <a:srgbClr val="C00000"/>
                </a:solidFill>
              </a:rPr>
              <a:t>140kg</a:t>
            </a:r>
            <a:r>
              <a:rPr lang="pt-BR" sz="3600" b="1" dirty="0" smtClean="0"/>
              <a:t>/per capita/ano</a:t>
            </a:r>
            <a:endParaRPr lang="pt-BR" sz="3600" b="1" dirty="0"/>
          </a:p>
        </p:txBody>
      </p:sp>
      <p:sp>
        <p:nvSpPr>
          <p:cNvPr id="6" name="Retângulo 5">
            <a:extLst>
              <a:ext uri="{FF2B5EF4-FFF2-40B4-BE49-F238E27FC236}">
                <a16:creationId xmlns="" xmlns:a16="http://schemas.microsoft.com/office/drawing/2014/main" id="{99B6B5AC-57F2-48E3-A8FC-6C4BBF5C96A0}"/>
              </a:ext>
            </a:extLst>
          </p:cNvPr>
          <p:cNvSpPr/>
          <p:nvPr/>
        </p:nvSpPr>
        <p:spPr>
          <a:xfrm>
            <a:off x="1104447" y="9375283"/>
            <a:ext cx="16033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600" b="1" dirty="0" smtClean="0"/>
              <a:t>Alimento Seguro</a:t>
            </a:r>
            <a:endParaRPr lang="pt-BR" sz="1600" b="1" dirty="0"/>
          </a:p>
        </p:txBody>
      </p:sp>
      <p:sp>
        <p:nvSpPr>
          <p:cNvPr id="7" name="Retângulo 6">
            <a:extLst>
              <a:ext uri="{FF2B5EF4-FFF2-40B4-BE49-F238E27FC236}">
                <a16:creationId xmlns="" xmlns:a16="http://schemas.microsoft.com/office/drawing/2014/main" id="{99B6B5AC-57F2-48E3-A8FC-6C4BBF5C96A0}"/>
              </a:ext>
            </a:extLst>
          </p:cNvPr>
          <p:cNvSpPr/>
          <p:nvPr/>
        </p:nvSpPr>
        <p:spPr>
          <a:xfrm>
            <a:off x="3962400" y="9375283"/>
            <a:ext cx="160582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600" b="1" dirty="0" smtClean="0"/>
              <a:t>Sustentabilidade</a:t>
            </a:r>
            <a:endParaRPr lang="pt-BR" sz="1600" b="1" dirty="0"/>
          </a:p>
        </p:txBody>
      </p:sp>
      <p:sp>
        <p:nvSpPr>
          <p:cNvPr id="8" name="Retângulo 7">
            <a:extLst>
              <a:ext uri="{FF2B5EF4-FFF2-40B4-BE49-F238E27FC236}">
                <a16:creationId xmlns="" xmlns:a16="http://schemas.microsoft.com/office/drawing/2014/main" id="{99B6B5AC-57F2-48E3-A8FC-6C4BBF5C96A0}"/>
              </a:ext>
            </a:extLst>
          </p:cNvPr>
          <p:cNvSpPr/>
          <p:nvPr/>
        </p:nvSpPr>
        <p:spPr>
          <a:xfrm>
            <a:off x="7339802" y="9371435"/>
            <a:ext cx="19406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600" b="1" dirty="0" smtClean="0"/>
              <a:t>Saudável e Saboroso</a:t>
            </a:r>
            <a:endParaRPr lang="pt-BR" sz="1600" b="1" dirty="0"/>
          </a:p>
        </p:txBody>
      </p:sp>
      <p:sp>
        <p:nvSpPr>
          <p:cNvPr id="9" name="Retângulo 8">
            <a:extLst>
              <a:ext uri="{FF2B5EF4-FFF2-40B4-BE49-F238E27FC236}">
                <a16:creationId xmlns="" xmlns:a16="http://schemas.microsoft.com/office/drawing/2014/main" id="{99B6B5AC-57F2-48E3-A8FC-6C4BBF5C96A0}"/>
              </a:ext>
            </a:extLst>
          </p:cNvPr>
          <p:cNvSpPr/>
          <p:nvPr/>
        </p:nvSpPr>
        <p:spPr>
          <a:xfrm>
            <a:off x="11473543" y="9371435"/>
            <a:ext cx="151054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600" b="1" dirty="0" smtClean="0"/>
              <a:t>Rastreabilidade</a:t>
            </a:r>
            <a:endParaRPr lang="pt-BR" sz="1600" b="1" dirty="0"/>
          </a:p>
        </p:txBody>
      </p:sp>
      <p:sp>
        <p:nvSpPr>
          <p:cNvPr id="10" name="Retângulo 9">
            <a:extLst>
              <a:ext uri="{FF2B5EF4-FFF2-40B4-BE49-F238E27FC236}">
                <a16:creationId xmlns="" xmlns:a16="http://schemas.microsoft.com/office/drawing/2014/main" id="{99B6B5AC-57F2-48E3-A8FC-6C4BBF5C96A0}"/>
              </a:ext>
            </a:extLst>
          </p:cNvPr>
          <p:cNvSpPr/>
          <p:nvPr/>
        </p:nvSpPr>
        <p:spPr>
          <a:xfrm>
            <a:off x="15307074" y="9371435"/>
            <a:ext cx="11324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pt-BR" sz="1600" b="1" dirty="0" smtClean="0"/>
              <a:t>Preço justo</a:t>
            </a:r>
            <a:endParaRPr lang="pt-BR" sz="1600" b="1" dirty="0"/>
          </a:p>
        </p:txBody>
      </p:sp>
      <p:graphicFrame>
        <p:nvGraphicFramePr>
          <p:cNvPr id="11" name="Gráfico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0802459"/>
              </p:ext>
            </p:extLst>
          </p:nvPr>
        </p:nvGraphicFramePr>
        <p:xfrm>
          <a:off x="432175" y="1230894"/>
          <a:ext cx="8620050" cy="6180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12" name="Conector reto 11"/>
          <p:cNvCxnSpPr/>
          <p:nvPr/>
        </p:nvCxnSpPr>
        <p:spPr bwMode="auto">
          <a:xfrm flipH="1">
            <a:off x="3946228" y="1536174"/>
            <a:ext cx="6233" cy="2357343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4165912" y="2530179"/>
            <a:ext cx="108065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16,3%</a:t>
            </a:r>
            <a:endParaRPr lang="pt-BR" dirty="0"/>
          </a:p>
        </p:txBody>
      </p:sp>
      <p:cxnSp>
        <p:nvCxnSpPr>
          <p:cNvPr id="14" name="Conector reto 13"/>
          <p:cNvCxnSpPr/>
          <p:nvPr/>
        </p:nvCxnSpPr>
        <p:spPr bwMode="auto">
          <a:xfrm flipH="1">
            <a:off x="7065412" y="1624691"/>
            <a:ext cx="5624" cy="3308674"/>
          </a:xfrm>
          <a:prstGeom prst="line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CaixaDeTexto 14"/>
          <p:cNvSpPr txBox="1"/>
          <p:nvPr/>
        </p:nvSpPr>
        <p:spPr>
          <a:xfrm>
            <a:off x="7229476" y="3184182"/>
            <a:ext cx="1080655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50%</a:t>
            </a:r>
            <a:endParaRPr lang="pt-BR" dirty="0"/>
          </a:p>
        </p:txBody>
      </p:sp>
      <p:pic>
        <p:nvPicPr>
          <p:cNvPr id="16" name="Gráfico 8" descr="Segurança alimentar com preenchimento sólido">
            <a:extLst>
              <a:ext uri="{FF2B5EF4-FFF2-40B4-BE49-F238E27FC236}">
                <a16:creationId xmlns:a16="http://schemas.microsoft.com/office/drawing/2014/main" xmlns="" id="{0A6F90E7-6314-1A4A-76E3-6FE5DE7381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xmlns="" r:embed="rId18"/>
              </a:ext>
            </a:extLst>
          </a:blip>
          <a:stretch>
            <a:fillRect/>
          </a:stretch>
        </p:blipFill>
        <p:spPr>
          <a:xfrm>
            <a:off x="1124041" y="7999835"/>
            <a:ext cx="1371600" cy="1371600"/>
          </a:xfrm>
          <a:prstGeom prst="rect">
            <a:avLst/>
          </a:prstGeom>
        </p:spPr>
      </p:pic>
      <p:pic>
        <p:nvPicPr>
          <p:cNvPr id="17" name="Gráfico 13" descr="Uma laranjeira">
            <a:extLst>
              <a:ext uri="{FF2B5EF4-FFF2-40B4-BE49-F238E27FC236}">
                <a16:creationId xmlns:a16="http://schemas.microsoft.com/office/drawing/2014/main" xmlns="" id="{FF721764-8EE2-8676-7627-EACA4D5AB63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xmlns="" r:embed="rId10"/>
              </a:ext>
            </a:extLst>
          </a:blip>
          <a:stretch>
            <a:fillRect/>
          </a:stretch>
        </p:blipFill>
        <p:spPr>
          <a:xfrm>
            <a:off x="3962400" y="7777659"/>
            <a:ext cx="1574325" cy="1660587"/>
          </a:xfrm>
          <a:prstGeom prst="rect">
            <a:avLst/>
          </a:prstGeom>
        </p:spPr>
      </p:pic>
      <p:pic>
        <p:nvPicPr>
          <p:cNvPr id="18" name="Picture 10" descr="Recessão volta ao vocabulário da equipe econômica - 18/03/2020 - UOL  Notícias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9298" y="17351099"/>
            <a:ext cx="595235" cy="44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Rastreabilidade - Portal Embrapa"/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59587" y="7929893"/>
            <a:ext cx="1317402" cy="151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0" descr="Recessão volta ao vocabulário da equipe econômica - 18/03/2020 - UOL  Notícias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1867" y="8503481"/>
            <a:ext cx="1335210" cy="9999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4" descr="Saudabilidade | Saladero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9619" y="8119788"/>
            <a:ext cx="1928551" cy="1093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etângulo 24"/>
          <p:cNvSpPr/>
          <p:nvPr/>
        </p:nvSpPr>
        <p:spPr>
          <a:xfrm>
            <a:off x="10888998" y="1424416"/>
            <a:ext cx="562807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pt-BR" sz="3600" b="1" dirty="0" smtClean="0"/>
              <a:t>O que o brasileiro consome?</a:t>
            </a:r>
          </a:p>
          <a:p>
            <a:pPr algn="ctr"/>
            <a:r>
              <a:rPr lang="pt-BR" sz="3600" b="1" dirty="0" smtClean="0">
                <a:solidFill>
                  <a:srgbClr val="C00000"/>
                </a:solidFill>
              </a:rPr>
              <a:t>67kg</a:t>
            </a:r>
            <a:r>
              <a:rPr lang="pt-BR" sz="3600" b="1" dirty="0" smtClean="0"/>
              <a:t>/per capita/ano</a:t>
            </a:r>
            <a:endParaRPr lang="pt-BR" sz="3600" b="1" dirty="0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xmlns="" id="{A808F8F2-C4B6-4339-B695-BBB459FCBBF0}"/>
              </a:ext>
            </a:extLst>
          </p:cNvPr>
          <p:cNvSpPr/>
          <p:nvPr/>
        </p:nvSpPr>
        <p:spPr>
          <a:xfrm>
            <a:off x="12324585" y="5069929"/>
            <a:ext cx="571456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pt-BR" sz="3600" b="1" dirty="0" smtClean="0">
                <a:solidFill>
                  <a:srgbClr val="C00000"/>
                </a:solidFill>
              </a:rPr>
              <a:t>120kg</a:t>
            </a:r>
            <a:r>
              <a:rPr lang="pt-BR" sz="3600" b="1" dirty="0" smtClean="0"/>
              <a:t>/per capita/ano é a média do consumo de frutas nos países da União Europeia.</a:t>
            </a:r>
            <a:endParaRPr lang="pt-BR" sz="3600" b="1" dirty="0"/>
          </a:p>
        </p:txBody>
      </p:sp>
    </p:spTree>
    <p:extLst>
      <p:ext uri="{BB962C8B-B14F-4D97-AF65-F5344CB8AC3E}">
        <p14:creationId xmlns:p14="http://schemas.microsoft.com/office/powerpoint/2010/main" val="13144155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Desktop\empresas\Blink\Abrafrutas\shutter\baixadas\menor\shutterstock_515694253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349"/>
          <a:stretch/>
        </p:blipFill>
        <p:spPr bwMode="auto">
          <a:xfrm>
            <a:off x="0" y="-1089"/>
            <a:ext cx="18288000" cy="10287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ítulo 4"/>
          <p:cNvSpPr txBox="1">
            <a:spLocks/>
          </p:cNvSpPr>
          <p:nvPr/>
        </p:nvSpPr>
        <p:spPr>
          <a:xfrm>
            <a:off x="6324600" y="5372100"/>
            <a:ext cx="7239000" cy="2819400"/>
          </a:xfrm>
          <a:prstGeom prst="rect">
            <a:avLst/>
          </a:prstGeom>
        </p:spPr>
        <p:txBody>
          <a:bodyPr>
            <a:normAutofit fontScale="92500" lnSpcReduction="20000"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4200" kern="1200">
                <a:solidFill>
                  <a:schemeClr val="bg1"/>
                </a:solidFill>
                <a:latin typeface="+mj-lt"/>
                <a:ea typeface="MS PGothic" pitchFamily="34" charset="-128"/>
                <a:cs typeface="ＭＳ Ｐゴシック" charset="0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Corbel" charset="0"/>
                <a:ea typeface="MS PGothic" pitchFamily="34" charset="-128"/>
                <a:cs typeface="ＭＳ Ｐゴシック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Corbel" charset="0"/>
                <a:ea typeface="MS PGothic" pitchFamily="34" charset="-128"/>
                <a:cs typeface="ＭＳ Ｐゴシック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Corbel" charset="0"/>
                <a:ea typeface="MS PGothic" pitchFamily="34" charset="-128"/>
                <a:cs typeface="ＭＳ Ｐゴシック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Corbel" charset="0"/>
                <a:ea typeface="MS PGothic" pitchFamily="34" charset="-128"/>
                <a:cs typeface="ＭＳ Ｐゴシック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Corbel" charset="0"/>
                <a:ea typeface="ＭＳ Ｐゴシック" charset="0"/>
                <a:cs typeface="ＭＳ Ｐゴシック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Corbel" charset="0"/>
                <a:ea typeface="ＭＳ Ｐゴシック" charset="0"/>
                <a:cs typeface="ＭＳ Ｐゴシック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Corbel" charset="0"/>
                <a:ea typeface="ＭＳ Ｐゴシック" charset="0"/>
                <a:cs typeface="ＭＳ Ｐゴシック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4200">
                <a:solidFill>
                  <a:schemeClr val="bg1"/>
                </a:solidFill>
                <a:latin typeface="Corbel" charset="0"/>
                <a:ea typeface="ＭＳ Ｐゴシック" charset="0"/>
                <a:cs typeface="ＭＳ Ｐゴシック" charset="0"/>
              </a:defRPr>
            </a:lvl9pPr>
          </a:lstStyle>
          <a:p>
            <a:pPr algn="ctr">
              <a:defRPr/>
            </a:pPr>
            <a:r>
              <a:rPr lang="pt-BR" sz="6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OBRIGADO!</a:t>
            </a:r>
          </a:p>
          <a:p>
            <a:pPr algn="ctr">
              <a:defRPr/>
            </a:pPr>
            <a:r>
              <a:rPr lang="pt-B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Eduardo Brandão</a:t>
            </a:r>
            <a:endParaRPr lang="pt-BR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t-B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ABRAFRUTAS </a:t>
            </a:r>
          </a:p>
          <a:p>
            <a:pPr algn="ctr">
              <a:defRPr/>
            </a:pPr>
            <a:endParaRPr lang="pt-BR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t-B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e</a:t>
            </a:r>
            <a:r>
              <a:rPr lang="pt-B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4"/>
              </a:rPr>
              <a:t>duardo.costa@abrafrutas.org</a:t>
            </a:r>
            <a:r>
              <a:rPr lang="pt-B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endParaRPr lang="pt-BR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pt-BR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r>
              <a:rPr lang="pt-BR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5"/>
              </a:rPr>
              <a:t>www.abrafrutas.org</a:t>
            </a:r>
            <a:endParaRPr lang="pt-BR" sz="28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defRPr/>
            </a:pPr>
            <a:endParaRPr lang="pt-BR" sz="1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3352800" y="964567"/>
            <a:ext cx="144018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>
              <a:buClr>
                <a:schemeClr val="bg1"/>
              </a:buClr>
            </a:pPr>
            <a:r>
              <a:rPr lang="pt-BR" sz="6600" b="1" dirty="0" smtClean="0"/>
              <a:t>Desistir não é a solução enquanto houver caminho para percorrer.</a:t>
            </a:r>
          </a:p>
          <a:p>
            <a:pPr>
              <a:buClr>
                <a:schemeClr val="bg1"/>
              </a:buClr>
            </a:pPr>
            <a:r>
              <a:rPr lang="pt-BR" sz="6600" b="1" dirty="0" smtClean="0"/>
              <a:t>Juntos podemos tornar esse caminho mais fácil.</a:t>
            </a:r>
            <a:endParaRPr lang="pt-BR" sz="6600" b="1" dirty="0"/>
          </a:p>
        </p:txBody>
      </p:sp>
      <p:pic>
        <p:nvPicPr>
          <p:cNvPr id="6" name="Picture 2" descr="Rota da Fruticultura RIDE DF – Rota da fruticultura reuni o DF e 33 cidades  de GO e MG. A rota das frutas RIDE DF Planta conhecimento, colhe empregos,  alimentos e qualidad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4600" y="5644785"/>
            <a:ext cx="3178267" cy="3178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Eleição para nova diretoria da Abrafrutas ocorre no próximo dia 30 -  ABRAFRUTA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092" y="5644785"/>
            <a:ext cx="3009899" cy="30098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986776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Apresentação em branco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25718</TotalTime>
  <Words>591</Words>
  <Application>Microsoft Office PowerPoint</Application>
  <PresentationFormat>Personalizar</PresentationFormat>
  <Paragraphs>198</Paragraphs>
  <Slides>16</Slides>
  <Notes>3</Notes>
  <HiddenSlides>0</HiddenSlides>
  <MMClips>1</MMClips>
  <ScaleCrop>false</ScaleCrop>
  <HeadingPairs>
    <vt:vector size="8" baseType="variant">
      <vt:variant>
        <vt:lpstr>Fontes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28" baseType="lpstr">
      <vt:lpstr>Calibri Light</vt:lpstr>
      <vt:lpstr>MS PGothic</vt:lpstr>
      <vt:lpstr>Arial,Sans-Serif</vt:lpstr>
      <vt:lpstr>Century Gothic</vt:lpstr>
      <vt:lpstr>MS PGothic</vt:lpstr>
      <vt:lpstr>Calibri</vt:lpstr>
      <vt:lpstr>Google Sans</vt:lpstr>
      <vt:lpstr>Bahnschrift</vt:lpstr>
      <vt:lpstr>Times New Roman</vt:lpstr>
      <vt:lpstr>Arial</vt:lpstr>
      <vt:lpstr>Office Theme</vt:lpstr>
      <vt:lpstr>Gráfico</vt:lpstr>
      <vt:lpstr>Apresentação do PowerPoint</vt:lpstr>
      <vt:lpstr>Apresentação do PowerPoint</vt:lpstr>
      <vt:lpstr>Apresentação do PowerPoint</vt:lpstr>
      <vt:lpstr>REPRESENTATIVIDADE</vt:lpstr>
      <vt:lpstr>NOSSOS PROJETOS/PARCEIROS </vt:lpstr>
      <vt:lpstr>Apresentação do PowerPoint</vt:lpstr>
      <vt:lpstr>Apresentação do PowerPoint</vt:lpstr>
      <vt:lpstr>  </vt:lpstr>
      <vt:lpstr>Apresentação do PowerPoint</vt:lpstr>
      <vt:lpstr>2015 foi o ano da virada da balança comercial do setor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Eduardo</dc:creator>
  <cp:lastModifiedBy>Conta da Microsoft</cp:lastModifiedBy>
  <cp:revision>133</cp:revision>
  <dcterms:created xsi:type="dcterms:W3CDTF">2006-08-16T00:00:00Z</dcterms:created>
  <dcterms:modified xsi:type="dcterms:W3CDTF">2025-11-27T12:07:58Z</dcterms:modified>
  <dc:identifier>DAGmG51mX1Y</dc:identifier>
</cp:coreProperties>
</file>