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5" r:id="rId2"/>
    <p:sldId id="287" r:id="rId3"/>
    <p:sldId id="295" r:id="rId4"/>
    <p:sldId id="296" r:id="rId5"/>
    <p:sldId id="259" r:id="rId6"/>
    <p:sldId id="294" r:id="rId7"/>
    <p:sldId id="291" r:id="rId8"/>
    <p:sldId id="292" r:id="rId9"/>
    <p:sldId id="290" r:id="rId10"/>
    <p:sldId id="285" r:id="rId11"/>
    <p:sldId id="293" r:id="rId12"/>
    <p:sldId id="289" r:id="rId13"/>
    <p:sldId id="288" r:id="rId14"/>
    <p:sldId id="286" r:id="rId15"/>
    <p:sldId id="283" r:id="rId16"/>
    <p:sldId id="284" r:id="rId17"/>
    <p:sldId id="281" r:id="rId18"/>
    <p:sldId id="274" r:id="rId19"/>
    <p:sldId id="282" r:id="rId20"/>
    <p:sldId id="271" r:id="rId21"/>
    <p:sldId id="272" r:id="rId22"/>
    <p:sldId id="279" r:id="rId23"/>
    <p:sldId id="280" r:id="rId24"/>
    <p:sldId id="275" r:id="rId25"/>
    <p:sldId id="276" r:id="rId26"/>
    <p:sldId id="277" r:id="rId27"/>
    <p:sldId id="257" r:id="rId28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7" d="100"/>
          <a:sy n="67" d="100"/>
        </p:scale>
        <p:origin x="1476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609601"/>
            <a:ext cx="7772400" cy="4267200"/>
          </a:xfrm>
        </p:spPr>
        <p:txBody>
          <a:bodyPr anchor="b">
            <a:noAutofit/>
          </a:bodyPr>
          <a:lstStyle>
            <a:lvl1pPr>
              <a:lnSpc>
                <a:spcPct val="100000"/>
              </a:lnSpc>
              <a:defRPr sz="8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4953000"/>
            <a:ext cx="6400800" cy="1219200"/>
          </a:xfrm>
        </p:spPr>
        <p:txBody>
          <a:bodyPr>
            <a:normAutofit/>
          </a:bodyPr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buFont typeface="Arial" pitchFamily="34" charset="0"/>
              <a:buChar char="•"/>
              <a:defRPr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1371600"/>
            <a:ext cx="7772400" cy="2505075"/>
          </a:xfrm>
        </p:spPr>
        <p:txBody>
          <a:bodyPr anchor="b"/>
          <a:lstStyle>
            <a:lvl1pPr algn="ct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4800" kern="1200" dirty="0" smtClean="0">
                <a:solidFill>
                  <a:schemeClr val="tx2"/>
                </a:solidFill>
                <a:effectLst>
                  <a:outerShdw blurRad="63500" dist="38100" dir="5400000" algn="t" rotWithShape="0">
                    <a:prstClr val="black">
                      <a:alpha val="25000"/>
                    </a:prstClr>
                  </a:outerShdw>
                </a:effectLst>
                <a:latin typeface="+mn-lt"/>
                <a:ea typeface="+mj-ea"/>
                <a:cs typeface="+mj-cs"/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068763"/>
            <a:ext cx="7772400" cy="11318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Oval 6"/>
          <p:cNvSpPr/>
          <p:nvPr/>
        </p:nvSpPr>
        <p:spPr>
          <a:xfrm>
            <a:off x="4495800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4695825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>
            <a:off x="4296728" y="3924300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65760" y="1600200"/>
            <a:ext cx="4041648" cy="4526280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/>
              <a:t>Clique para editar o título mestre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1600200"/>
            <a:ext cx="4041775" cy="609600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457200" y="2212848"/>
            <a:ext cx="4041648" cy="3913632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72584" y="2212848"/>
            <a:ext cx="4041648" cy="3913187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7087" y="266700"/>
            <a:ext cx="3008313" cy="209550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>
                <a:effectLst>
                  <a:outerShdw blurRad="50800" dist="25400" dir="5400000" algn="t" rotWithShape="0">
                    <a:prstClr val="black">
                      <a:alpha val="25000"/>
                    </a:prstClr>
                  </a:outerShdw>
                </a:effectLst>
              </a:defRPr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9137" y="273050"/>
            <a:ext cx="4995863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907087" y="2438400"/>
            <a:ext cx="3008313" cy="3687763"/>
          </a:xfrm>
        </p:spPr>
        <p:txBody>
          <a:bodyPr>
            <a:normAutofit/>
          </a:bodyPr>
          <a:lstStyle>
            <a:lvl1pPr marL="0" indent="0" algn="ctr">
              <a:lnSpc>
                <a:spcPct val="125000"/>
              </a:lnSpc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576" y="228600"/>
            <a:ext cx="5711824" cy="895350"/>
          </a:xfrm>
        </p:spPr>
        <p:txBody>
          <a:bodyPr anchor="b"/>
          <a:lstStyle>
            <a:lvl1pPr algn="ctr">
              <a:lnSpc>
                <a:spcPct val="100000"/>
              </a:lnSpc>
              <a:defRPr sz="2800" b="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508126" y="1143000"/>
            <a:ext cx="6054724" cy="4541044"/>
          </a:xfrm>
          <a:ln w="76200">
            <a:solidFill>
              <a:schemeClr val="bg1"/>
            </a:solidFill>
          </a:ln>
          <a:effectLst>
            <a:outerShdw blurRad="88900" dist="50800" dir="5400000" algn="ctr" rotWithShape="0">
              <a:srgbClr val="000000">
                <a:alpha val="25000"/>
              </a:srgbClr>
            </a:outerShdw>
          </a:effectLst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576" y="5810250"/>
            <a:ext cx="5711824" cy="533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60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63347" y="6356350"/>
            <a:ext cx="2085975" cy="365125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722583FE-7F71-4845-A332-0A5CFCAE718A}" type="datetimeFigureOut">
              <a:rPr lang="pt-BR" smtClean="0"/>
              <a:t>27/11/2025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59165" y="6356350"/>
            <a:ext cx="2847975" cy="365125"/>
          </a:xfrm>
          <a:prstGeom prst="rect">
            <a:avLst/>
          </a:prstGeom>
        </p:spPr>
        <p:txBody>
          <a:bodyPr vert="horz" lIns="4572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43278" y="6356350"/>
            <a:ext cx="561975" cy="365125"/>
          </a:xfrm>
          <a:prstGeom prst="rect">
            <a:avLst/>
          </a:prstGeom>
        </p:spPr>
        <p:txBody>
          <a:bodyPr vert="horz" lIns="27432" tIns="45720" rIns="4572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defRPr>
            </a:lvl1pPr>
          </a:lstStyle>
          <a:p>
            <a:fld id="{4EB594BF-2EE3-4651-B4DB-D60261C603B7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Oval 6"/>
          <p:cNvSpPr/>
          <p:nvPr/>
        </p:nvSpPr>
        <p:spPr>
          <a:xfrm>
            <a:off x="8457760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Oval 7"/>
          <p:cNvSpPr/>
          <p:nvPr/>
        </p:nvSpPr>
        <p:spPr>
          <a:xfrm>
            <a:off x="569119" y="6499384"/>
            <a:ext cx="84772" cy="84772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127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lnSpc>
          <a:spcPts val="5800"/>
        </a:lnSpc>
        <a:spcBef>
          <a:spcPct val="0"/>
        </a:spcBef>
        <a:buNone/>
        <a:defRPr sz="5400" kern="1200">
          <a:solidFill>
            <a:schemeClr val="tx2"/>
          </a:solidFill>
          <a:effectLst>
            <a:outerShdw blurRad="63500" dist="38100" dir="5400000" algn="t" rotWithShape="0">
              <a:prstClr val="black">
                <a:alpha val="25000"/>
              </a:prstClr>
            </a:outerShdw>
          </a:effectLst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Courier New" pitchFamily="49" charset="0"/>
        <a:buChar char="o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>
              <a:lumMod val="50000"/>
              <a:lumOff val="50000"/>
            </a:schemeClr>
          </a:solidFill>
          <a:latin typeface="+mj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f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9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png"/><Relationship Id="rId4" Type="http://schemas.openxmlformats.org/officeDocument/2006/relationships/image" Target="../media/image39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49.jpeg"/><Relationship Id="rId4" Type="http://schemas.openxmlformats.org/officeDocument/2006/relationships/image" Target="../media/image48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ON THE PATH TO ORGANICS: MEET THE 'ORGANIC IN-CONVERSION' BLUEBERRIE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12576" y="-531440"/>
            <a:ext cx="11125235" cy="7416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CaixaDeTexto 3"/>
          <p:cNvSpPr txBox="1"/>
          <p:nvPr/>
        </p:nvSpPr>
        <p:spPr>
          <a:xfrm>
            <a:off x="535682" y="476672"/>
            <a:ext cx="266816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MIRTILO </a:t>
            </a:r>
          </a:p>
          <a:p>
            <a:pPr algn="ctr"/>
            <a:r>
              <a:rPr lang="pt-BR" dirty="0"/>
              <a:t>ADAPTADO </a:t>
            </a:r>
          </a:p>
          <a:p>
            <a:pPr algn="ctr"/>
            <a:r>
              <a:rPr lang="pt-BR" dirty="0"/>
              <a:t>PARA CLIMA QUENTE</a:t>
            </a:r>
          </a:p>
        </p:txBody>
      </p:sp>
      <p:sp>
        <p:nvSpPr>
          <p:cNvPr id="5" name="AutoShape 4" descr="Brasil: dados, bandeira, mapa, história e características - Toda Matéri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865" y="2875504"/>
            <a:ext cx="1260351" cy="662701"/>
          </a:xfrm>
          <a:prstGeom prst="rect">
            <a:avLst/>
          </a:prstGeom>
        </p:spPr>
      </p:pic>
      <p:sp>
        <p:nvSpPr>
          <p:cNvPr id="7" name="AutoShape 6" descr="Bandeira da África do Sul – Wikipédia, a enciclopédia livr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4016"/>
            <a:ext cx="2367523" cy="1988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9872" y="2875504"/>
            <a:ext cx="995863" cy="662702"/>
          </a:xfrm>
          <a:prstGeom prst="rect">
            <a:avLst/>
          </a:prstGeom>
        </p:spPr>
      </p:pic>
      <p:sp>
        <p:nvSpPr>
          <p:cNvPr id="11" name="AutoShape 8" descr="Espanha: dados, mapa, bandeira, história, cultura - Mundo Educação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2" name="Imagem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258" y="2875504"/>
            <a:ext cx="995862" cy="662701"/>
          </a:xfrm>
          <a:prstGeom prst="rect">
            <a:avLst/>
          </a:prstGeom>
        </p:spPr>
      </p:pic>
      <p:sp>
        <p:nvSpPr>
          <p:cNvPr id="13" name="AutoShape 10" descr="Espanha: dados, mapa, bandeira, história, cultura - Mundo Educação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4" name="Imagem 1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1687" y="2875504"/>
            <a:ext cx="995863" cy="662702"/>
          </a:xfrm>
          <a:prstGeom prst="rect">
            <a:avLst/>
          </a:prstGeom>
        </p:spPr>
      </p:pic>
      <p:pic>
        <p:nvPicPr>
          <p:cNvPr id="15" name="Imagem 1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2280" y="2875504"/>
            <a:ext cx="995863" cy="662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03616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57EC88A2-86E9-8CAD-1905-C9D5E55DA2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-13147"/>
            <a:ext cx="5112568" cy="6816757"/>
          </a:xfrm>
        </p:spPr>
      </p:pic>
      <p:sp>
        <p:nvSpPr>
          <p:cNvPr id="3" name="CaixaDeTexto 2">
            <a:extLst>
              <a:ext uri="{FF2B5EF4-FFF2-40B4-BE49-F238E27FC236}">
                <a16:creationId xmlns:a16="http://schemas.microsoft.com/office/drawing/2014/main" id="{89335A38-DCF9-7FB8-71E0-289FC6993833}"/>
              </a:ext>
            </a:extLst>
          </p:cNvPr>
          <p:cNvSpPr txBox="1"/>
          <p:nvPr/>
        </p:nvSpPr>
        <p:spPr>
          <a:xfrm>
            <a:off x="555562" y="2005047"/>
            <a:ext cx="2610010" cy="452431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dirty="0"/>
              <a:t>Firmeza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Calibre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Uniformidade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Rendimento de colheita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Planta rustica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Levemente ACÍDA </a:t>
            </a:r>
          </a:p>
          <a:p>
            <a:pPr algn="ctr"/>
            <a:endParaRPr lang="pt-BR" dirty="0"/>
          </a:p>
          <a:p>
            <a:pPr algn="ctr"/>
            <a:r>
              <a:rPr lang="pt-BR" dirty="0"/>
              <a:t>PÓS colheita e viajante </a:t>
            </a:r>
          </a:p>
          <a:p>
            <a:pPr algn="ctr"/>
            <a:endParaRPr lang="pt-BR" dirty="0"/>
          </a:p>
          <a:p>
            <a:pPr algn="ctr"/>
            <a:endParaRPr lang="pt-BR" dirty="0"/>
          </a:p>
          <a:p>
            <a:pPr algn="ctr"/>
            <a:endParaRPr lang="en-US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E28A4F9C-1DF7-EA4E-5ADC-B9485CBE7293}"/>
              </a:ext>
            </a:extLst>
          </p:cNvPr>
          <p:cNvSpPr txBox="1"/>
          <p:nvPr/>
        </p:nvSpPr>
        <p:spPr>
          <a:xfrm>
            <a:off x="541250" y="332656"/>
            <a:ext cx="2520280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4400" b="1" dirty="0"/>
              <a:t>ADELLY BLUE</a:t>
            </a:r>
            <a:endParaRPr lang="en-US" sz="4400" b="1" dirty="0"/>
          </a:p>
        </p:txBody>
      </p:sp>
    </p:spTree>
    <p:extLst>
      <p:ext uri="{BB962C8B-B14F-4D97-AF65-F5344CB8AC3E}">
        <p14:creationId xmlns:p14="http://schemas.microsoft.com/office/powerpoint/2010/main" val="2468005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8C97308-F8FF-78B4-E069-2DC5070DF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Espaço Reservado para Conteúdo 6">
            <a:extLst>
              <a:ext uri="{FF2B5EF4-FFF2-40B4-BE49-F238E27FC236}">
                <a16:creationId xmlns:a16="http://schemas.microsoft.com/office/drawing/2014/main" id="{4D5EFD56-6B5A-3DDC-E31A-ACE6879D0B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94044" y="1600200"/>
            <a:ext cx="4555911" cy="4525963"/>
          </a:xfr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8BF51FF2-2DCD-90E3-920D-4499E3DC41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86" y="12008"/>
            <a:ext cx="3855749" cy="6858000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4846812-5CC6-6759-96DD-F61A95CEB3D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12812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95300" y="3914393"/>
            <a:ext cx="2005013" cy="1801761"/>
            <a:chOff x="0" y="-104775"/>
            <a:chExt cx="5346700" cy="4804691"/>
          </a:xfrm>
        </p:grpSpPr>
        <p:sp>
          <p:nvSpPr>
            <p:cNvPr id="3" name="TextBox 3"/>
            <p:cNvSpPr txBox="1"/>
            <p:nvPr/>
          </p:nvSpPr>
          <p:spPr>
            <a:xfrm>
              <a:off x="0" y="1155701"/>
              <a:ext cx="5346700" cy="3544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</a:pP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A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sanidade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é crucial;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explantes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contaminados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devem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ser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eliminados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imediatamente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,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garantindo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que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as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plantas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estejam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livres de </a:t>
              </a:r>
              <a:r>
                <a:rPr lang="en-US" sz="1050" b="1" dirty="0" err="1">
                  <a:solidFill>
                    <a:srgbClr val="000000"/>
                  </a:solidFill>
                  <a:latin typeface="TT Fors Bold"/>
                  <a:ea typeface="TT Fors Bold"/>
                  <a:cs typeface="TT Fors Bold"/>
                  <a:sym typeface="TT Fors Bold"/>
                </a:rPr>
                <a:t>fungos</a:t>
              </a:r>
              <a:r>
                <a:rPr lang="en-US" sz="1050" b="1" dirty="0">
                  <a:solidFill>
                    <a:srgbClr val="000000"/>
                  </a:solidFill>
                  <a:latin typeface="TT Fors Bold"/>
                  <a:ea typeface="TT Fors Bold"/>
                  <a:cs typeface="TT Fors Bold"/>
                  <a:sym typeface="TT Fors Bold"/>
                </a:rPr>
                <a:t> e </a:t>
              </a:r>
              <a:r>
                <a:rPr lang="en-US" sz="1050" b="1" dirty="0" err="1">
                  <a:solidFill>
                    <a:srgbClr val="000000"/>
                  </a:solidFill>
                  <a:latin typeface="TT Fors Bold"/>
                  <a:ea typeface="TT Fors Bold"/>
                  <a:cs typeface="TT Fors Bold"/>
                  <a:sym typeface="TT Fors Bold"/>
                </a:rPr>
                <a:t>bactérias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para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maximizar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a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saúde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das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mudas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04775"/>
              <a:ext cx="5346700" cy="562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20"/>
                </a:lnSpc>
                <a:spcBef>
                  <a:spcPct val="0"/>
                </a:spcBef>
              </a:pPr>
              <a:r>
                <a:rPr lang="en-US" sz="1300" spc="-39">
                  <a:solidFill>
                    <a:srgbClr val="000000"/>
                  </a:solidFill>
                  <a:latin typeface="ITC Avant Garde Gothic"/>
                  <a:ea typeface="ITC Avant Garde Gothic"/>
                  <a:cs typeface="ITC Avant Garde Gothic"/>
                  <a:sym typeface="ITC Avant Garde Gothic"/>
                </a:rPr>
                <a:t>Sanidade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371850" y="3914393"/>
            <a:ext cx="2005013" cy="1609400"/>
            <a:chOff x="0" y="-104775"/>
            <a:chExt cx="5346700" cy="4291729"/>
          </a:xfrm>
        </p:grpSpPr>
        <p:sp>
          <p:nvSpPr>
            <p:cNvPr id="6" name="TextBox 6"/>
            <p:cNvSpPr txBox="1"/>
            <p:nvPr/>
          </p:nvSpPr>
          <p:spPr>
            <a:xfrm>
              <a:off x="0" y="1155701"/>
              <a:ext cx="5346700" cy="303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</a:pPr>
              <a:r>
                <a:rPr lang="en-US" sz="105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O vigor de multiplicação é vital. Preferir brotos vigorosos que não apresentem </a:t>
              </a:r>
              <a:r>
                <a:rPr lang="en-US" sz="1050" b="1">
                  <a:solidFill>
                    <a:srgbClr val="000000"/>
                  </a:solidFill>
                  <a:latin typeface="TT Fors Bold"/>
                  <a:ea typeface="TT Fors Bold"/>
                  <a:cs typeface="TT Fors Bold"/>
                  <a:sym typeface="TT Fors Bold"/>
                </a:rPr>
                <a:t>hiperidricidade</a:t>
              </a:r>
              <a:r>
                <a:rPr lang="en-US" sz="105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assegura um crescimento robusto e uniforme, resultando em mudas de alta qualidade.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5346700" cy="562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20"/>
                </a:lnSpc>
                <a:spcBef>
                  <a:spcPct val="0"/>
                </a:spcBef>
              </a:pPr>
              <a:r>
                <a:rPr lang="en-US" sz="1300" spc="-39">
                  <a:solidFill>
                    <a:srgbClr val="000000"/>
                  </a:solidFill>
                  <a:latin typeface="ITC Avant Garde Gothic"/>
                  <a:ea typeface="ITC Avant Garde Gothic"/>
                  <a:cs typeface="ITC Avant Garde Gothic"/>
                  <a:sym typeface="ITC Avant Garde Gothic"/>
                </a:rPr>
                <a:t>Vigor de Multiplicação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248400" y="3914393"/>
            <a:ext cx="2005013" cy="1801760"/>
            <a:chOff x="0" y="-104775"/>
            <a:chExt cx="5346700" cy="4804691"/>
          </a:xfrm>
        </p:grpSpPr>
        <p:sp>
          <p:nvSpPr>
            <p:cNvPr id="9" name="TextBox 9"/>
            <p:cNvSpPr txBox="1"/>
            <p:nvPr/>
          </p:nvSpPr>
          <p:spPr>
            <a:xfrm>
              <a:off x="0" y="1155699"/>
              <a:ext cx="5346700" cy="354421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</a:pPr>
              <a:r>
                <a:rPr lang="en-US" sz="105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A uniformidade é importante para manter clones com características morfológicas desejadas, como tipo de </a:t>
              </a:r>
              <a:r>
                <a:rPr lang="en-US" sz="1050" b="1">
                  <a:solidFill>
                    <a:srgbClr val="000000"/>
                  </a:solidFill>
                  <a:latin typeface="TT Fors Bold"/>
                  <a:ea typeface="TT Fors Bold"/>
                  <a:cs typeface="TT Fors Bold"/>
                  <a:sym typeface="TT Fors Bold"/>
                </a:rPr>
                <a:t>folha e brotação</a:t>
              </a:r>
              <a:r>
                <a:rPr lang="en-US" sz="105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, garantindo que todas as mudas atendam aos padrões de qualidade.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5346700" cy="56288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20"/>
                </a:lnSpc>
                <a:spcBef>
                  <a:spcPct val="0"/>
                </a:spcBef>
              </a:pPr>
              <a:r>
                <a:rPr lang="en-US" sz="1300" spc="-39">
                  <a:solidFill>
                    <a:srgbClr val="000000"/>
                  </a:solidFill>
                  <a:latin typeface="ITC Avant Garde Gothic"/>
                  <a:ea typeface="ITC Avant Garde Gothic"/>
                  <a:cs typeface="ITC Avant Garde Gothic"/>
                  <a:sym typeface="ITC Avant Garde Gothic"/>
                </a:rPr>
                <a:t>Uniformidade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3375" y="1187053"/>
            <a:ext cx="5600700" cy="1085428"/>
            <a:chOff x="0" y="-9525"/>
            <a:chExt cx="14935200" cy="2894474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9525"/>
              <a:ext cx="14935200" cy="1367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00"/>
                </a:lnSpc>
                <a:spcBef>
                  <a:spcPct val="0"/>
                </a:spcBef>
              </a:pPr>
              <a:r>
                <a:rPr lang="en-US" sz="4000" spc="-120">
                  <a:solidFill>
                    <a:srgbClr val="6B8A12"/>
                  </a:solidFill>
                  <a:latin typeface="ITC Avant Garde Gothic"/>
                  <a:ea typeface="ITC Avant Garde Gothic"/>
                  <a:cs typeface="ITC Avant Garde Gothic"/>
                  <a:sym typeface="ITC Avant Garde Gothic"/>
                </a:rPr>
                <a:t>Produção In Vitro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235200"/>
              <a:ext cx="13423901" cy="6497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20"/>
                </a:lnSpc>
              </a:pPr>
              <a:r>
                <a:rPr lang="en-US" sz="1600" spc="-48">
                  <a:solidFill>
                    <a:srgbClr val="6B8A12"/>
                  </a:solidFill>
                  <a:latin typeface="TT Fors"/>
                  <a:ea typeface="TT Fors"/>
                  <a:cs typeface="TT Fors"/>
                  <a:sym typeface="TT Fors"/>
                </a:rPr>
                <a:t>Seleção de Genótipos Saudáveis</a:t>
              </a: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7CB5F45F-69C5-E0CE-E477-792C5299E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769" y="1151811"/>
            <a:ext cx="615447" cy="552921"/>
          </a:xfrm>
          <a:prstGeom prst="rect">
            <a:avLst/>
          </a:prstGeom>
        </p:spPr>
      </p:pic>
      <p:pic>
        <p:nvPicPr>
          <p:cNvPr id="1026" name="Picture 2" descr="In vitro rhizogenesis of blueberry ...">
            <a:extLst>
              <a:ext uri="{FF2B5EF4-FFF2-40B4-BE49-F238E27FC236}">
                <a16:creationId xmlns:a16="http://schemas.microsoft.com/office/drawing/2014/main" id="{B8C3702B-692C-6A92-5CD6-6DDB64E47F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8083" y="2442632"/>
            <a:ext cx="1852546" cy="145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n Vitro Antifungal Activity of Plant Extracts on Pathogenic Fungi of  Blueberry (Vaccinium sp.)">
            <a:extLst>
              <a:ext uri="{FF2B5EF4-FFF2-40B4-BE49-F238E27FC236}">
                <a16:creationId xmlns:a16="http://schemas.microsoft.com/office/drawing/2014/main" id="{F9D39D89-F932-0D09-82A3-16D6D88470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249" y="2424468"/>
            <a:ext cx="1970064" cy="145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Establishment of efficient adventitious shoots induction system and ex vitro  rooting in Vaccinium corymbosum (Ericaceae)">
            <a:extLst>
              <a:ext uri="{FF2B5EF4-FFF2-40B4-BE49-F238E27FC236}">
                <a16:creationId xmlns:a16="http://schemas.microsoft.com/office/drawing/2014/main" id="{2CCC6AB6-FE17-F70B-7D58-3D19CE7E14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1565" y="2424468"/>
            <a:ext cx="2316547" cy="14571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39743" y="3976195"/>
            <a:ext cx="2005013" cy="1609400"/>
            <a:chOff x="0" y="-104775"/>
            <a:chExt cx="5346700" cy="4291729"/>
          </a:xfrm>
        </p:grpSpPr>
        <p:sp>
          <p:nvSpPr>
            <p:cNvPr id="3" name="TextBox 3"/>
            <p:cNvSpPr txBox="1"/>
            <p:nvPr/>
          </p:nvSpPr>
          <p:spPr>
            <a:xfrm>
              <a:off x="0" y="1155701"/>
              <a:ext cx="5346700" cy="303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</a:pP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O vigor da planta é crucial, pois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inclui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características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como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altura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,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diâmetro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do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caule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e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folhas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sadias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,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garantindo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que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as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mudas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cresçam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fortes e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resistentes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ao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ambiente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.</a:t>
              </a:r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104775"/>
              <a:ext cx="5346700" cy="562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20"/>
                </a:lnSpc>
                <a:spcBef>
                  <a:spcPct val="0"/>
                </a:spcBef>
              </a:pPr>
              <a:r>
                <a:rPr lang="en-US" sz="1300" spc="-39">
                  <a:solidFill>
                    <a:srgbClr val="000000"/>
                  </a:solidFill>
                  <a:latin typeface="ITC Avant Garde Gothic"/>
                  <a:ea typeface="ITC Avant Garde Gothic"/>
                  <a:cs typeface="ITC Avant Garde Gothic"/>
                  <a:sym typeface="ITC Avant Garde Gothic"/>
                </a:rPr>
                <a:t>Vigor da planta</a:t>
              </a:r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3216293" y="3976195"/>
            <a:ext cx="2005013" cy="1609400"/>
            <a:chOff x="0" y="-104775"/>
            <a:chExt cx="5346700" cy="4291729"/>
          </a:xfrm>
        </p:grpSpPr>
        <p:sp>
          <p:nvSpPr>
            <p:cNvPr id="6" name="TextBox 6"/>
            <p:cNvSpPr txBox="1"/>
            <p:nvPr/>
          </p:nvSpPr>
          <p:spPr>
            <a:xfrm>
              <a:off x="0" y="1155701"/>
              <a:ext cx="5346700" cy="303125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</a:pP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A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adaptação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ao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clima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envolve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a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capacidade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das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mudas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de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tolerar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sol,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frio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e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vento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,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sem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sinais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de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estresse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,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promovendo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a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resistência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necessária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para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condições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 </a:t>
              </a:r>
              <a:r>
                <a:rPr lang="en-US" sz="1050" dirty="0" err="1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naturais</a:t>
              </a:r>
              <a:r>
                <a:rPr lang="en-US" sz="1050" dirty="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.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104775"/>
              <a:ext cx="5346700" cy="562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20"/>
                </a:lnSpc>
                <a:spcBef>
                  <a:spcPct val="0"/>
                </a:spcBef>
              </a:pPr>
              <a:r>
                <a:rPr lang="en-US" sz="1300" spc="-39">
                  <a:solidFill>
                    <a:srgbClr val="000000"/>
                  </a:solidFill>
                  <a:latin typeface="ITC Avant Garde Gothic"/>
                  <a:ea typeface="ITC Avant Garde Gothic"/>
                  <a:cs typeface="ITC Avant Garde Gothic"/>
                  <a:sym typeface="ITC Avant Garde Gothic"/>
                </a:rPr>
                <a:t>Adaptação ao clima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6092843" y="3976195"/>
            <a:ext cx="2005013" cy="1801761"/>
            <a:chOff x="0" y="-104775"/>
            <a:chExt cx="5346700" cy="4804691"/>
          </a:xfrm>
        </p:grpSpPr>
        <p:sp>
          <p:nvSpPr>
            <p:cNvPr id="9" name="TextBox 9"/>
            <p:cNvSpPr txBox="1"/>
            <p:nvPr/>
          </p:nvSpPr>
          <p:spPr>
            <a:xfrm>
              <a:off x="0" y="1155701"/>
              <a:ext cx="5346700" cy="35442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470"/>
                </a:lnSpc>
              </a:pPr>
              <a:r>
                <a:rPr lang="en-US" sz="1050">
                  <a:solidFill>
                    <a:srgbClr val="000000"/>
                  </a:solidFill>
                  <a:latin typeface="TT Fors"/>
                  <a:ea typeface="TT Fors"/>
                  <a:cs typeface="TT Fors"/>
                  <a:sym typeface="TT Fors"/>
                </a:rPr>
                <a:t>Mudas com maior massa vegetal estão prontas para o plantio definitivo, apresentando-se robustas e saudáveis, essencial para garantir sucesso na produção e desenvolvimento sustentável.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104775"/>
              <a:ext cx="5346700" cy="56288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820"/>
                </a:lnSpc>
                <a:spcBef>
                  <a:spcPct val="0"/>
                </a:spcBef>
              </a:pPr>
              <a:r>
                <a:rPr lang="en-US" sz="1300" spc="-39">
                  <a:solidFill>
                    <a:srgbClr val="000000"/>
                  </a:solidFill>
                  <a:latin typeface="ITC Avant Garde Gothic"/>
                  <a:ea typeface="ITC Avant Garde Gothic"/>
                  <a:cs typeface="ITC Avant Garde Gothic"/>
                  <a:sym typeface="ITC Avant Garde Gothic"/>
                </a:rPr>
                <a:t>Mudas com massa</a:t>
              </a:r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333375" y="1187053"/>
            <a:ext cx="5600700" cy="1085428"/>
            <a:chOff x="0" y="-9525"/>
            <a:chExt cx="14935200" cy="2894474"/>
          </a:xfrm>
        </p:grpSpPr>
        <p:sp>
          <p:nvSpPr>
            <p:cNvPr id="12" name="TextBox 12"/>
            <p:cNvSpPr txBox="1"/>
            <p:nvPr/>
          </p:nvSpPr>
          <p:spPr>
            <a:xfrm>
              <a:off x="0" y="-9525"/>
              <a:ext cx="14935200" cy="13678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000"/>
                </a:lnSpc>
                <a:spcBef>
                  <a:spcPct val="0"/>
                </a:spcBef>
              </a:pPr>
              <a:r>
                <a:rPr lang="en-US" sz="4000" spc="-120">
                  <a:solidFill>
                    <a:srgbClr val="6B8A12"/>
                  </a:solidFill>
                  <a:latin typeface="ITC Avant Garde Gothic"/>
                  <a:ea typeface="ITC Avant Garde Gothic"/>
                  <a:cs typeface="ITC Avant Garde Gothic"/>
                  <a:sym typeface="ITC Avant Garde Gothic"/>
                </a:rPr>
                <a:t>Rustificação e Engorda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0" y="2235200"/>
              <a:ext cx="13423901" cy="64974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1920"/>
                </a:lnSpc>
              </a:pPr>
              <a:r>
                <a:rPr lang="en-US" sz="1600" spc="-48">
                  <a:solidFill>
                    <a:srgbClr val="6B8A12"/>
                  </a:solidFill>
                  <a:latin typeface="TT Fors"/>
                  <a:ea typeface="TT Fors"/>
                  <a:cs typeface="TT Fors"/>
                  <a:sym typeface="TT Fors"/>
                </a:rPr>
                <a:t>Seleção das Mudas</a:t>
              </a:r>
            </a:p>
          </p:txBody>
        </p:sp>
      </p:grpSp>
      <p:pic>
        <p:nvPicPr>
          <p:cNvPr id="18" name="Imagem 17">
            <a:extLst>
              <a:ext uri="{FF2B5EF4-FFF2-40B4-BE49-F238E27FC236}">
                <a16:creationId xmlns:a16="http://schemas.microsoft.com/office/drawing/2014/main" id="{9776CCFF-0927-AC34-D76C-3373C4984C5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34769" y="1151811"/>
            <a:ext cx="615447" cy="552921"/>
          </a:xfrm>
          <a:prstGeom prst="rect">
            <a:avLst/>
          </a:prstGeom>
        </p:spPr>
      </p:pic>
      <p:pic>
        <p:nvPicPr>
          <p:cNvPr id="3074" name="Picture 2">
            <a:extLst>
              <a:ext uri="{FF2B5EF4-FFF2-40B4-BE49-F238E27FC236}">
                <a16:creationId xmlns:a16="http://schemas.microsoft.com/office/drawing/2014/main" id="{3B622722-C964-03F3-B76B-3DCE999D00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9481" y="2374348"/>
            <a:ext cx="2238375" cy="14829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AutoShape 6">
            <a:extLst>
              <a:ext uri="{FF2B5EF4-FFF2-40B4-BE49-F238E27FC236}">
                <a16:creationId xmlns:a16="http://schemas.microsoft.com/office/drawing/2014/main" id="{D08442C7-422F-8F8B-E8E5-0B229F3C6D03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95800" y="3352800"/>
            <a:ext cx="152400" cy="152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45720" tIns="22860" rIns="45720" bIns="22860" numCol="1" anchor="t" anchorCtr="0" compatLnSpc="1">
            <a:prstTxWarp prst="textNoShape">
              <a:avLst/>
            </a:prstTxWarp>
          </a:bodyPr>
          <a:lstStyle/>
          <a:p>
            <a:endParaRPr lang="en-US" sz="900"/>
          </a:p>
        </p:txBody>
      </p:sp>
      <p:pic>
        <p:nvPicPr>
          <p:cNvPr id="22" name="Imagem 21">
            <a:extLst>
              <a:ext uri="{FF2B5EF4-FFF2-40B4-BE49-F238E27FC236}">
                <a16:creationId xmlns:a16="http://schemas.microsoft.com/office/drawing/2014/main" id="{A21B7A57-EFBB-3A32-8D52-F15288F01F5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991" y="2400300"/>
            <a:ext cx="1722022" cy="1485223"/>
          </a:xfrm>
          <a:prstGeom prst="rect">
            <a:avLst/>
          </a:prstGeom>
        </p:spPr>
      </p:pic>
      <p:pic>
        <p:nvPicPr>
          <p:cNvPr id="3080" name="Picture 8" descr="Proposta de novo Estado e critérios da divisão de São Paulo">
            <a:extLst>
              <a:ext uri="{FF2B5EF4-FFF2-40B4-BE49-F238E27FC236}">
                <a16:creationId xmlns:a16="http://schemas.microsoft.com/office/drawing/2014/main" id="{F1B2222A-3B64-7286-A499-0FAEC4D43C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8900" y="2136493"/>
            <a:ext cx="2926058" cy="20688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04CCE2-2435-9C93-0151-32F6C2BC4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0D6907F2-24DE-2BBC-10F3-EFF5E5C75EF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D2B8C411-635B-190A-FEE4-958F560F97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875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3C5B4A-32E3-8E44-DDED-5C87D8092D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3078B85B-A6D6-CB64-DDB6-7386D3474D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926FDB5F-43D8-E755-336B-7DB53DCC81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548" y="337706"/>
            <a:ext cx="6296904" cy="6182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49555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0E6315-4025-093B-D2E8-831A335003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37C1011-D15D-3A5C-3624-1B8145F355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2064A39-F75F-F870-2A4E-CC02712448C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758478"/>
            <a:ext cx="9144000" cy="5341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40132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E7C49-06A9-D8E2-2799-3EA64A3AAA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6B9A686-F5E1-FF52-331F-86E2A83B3D48}"/>
              </a:ext>
            </a:extLst>
          </p:cNvPr>
          <p:cNvSpPr txBox="1"/>
          <p:nvPr/>
        </p:nvSpPr>
        <p:spPr>
          <a:xfrm>
            <a:off x="457199" y="4365104"/>
            <a:ext cx="809592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buNone/>
            </a:pPr>
            <a:r>
              <a:rPr lang="pt-BR" b="0" i="0" dirty="0">
                <a:solidFill>
                  <a:srgbClr val="212529"/>
                </a:solidFill>
                <a:effectLst/>
                <a:latin typeface="Taz"/>
              </a:rPr>
              <a:t>Acrescentou que em 2023, a produção global de mirtilo atingiu 1.779.545 toneladas, sendo as principais regiões produtoras a China com 563.000 toneladas; Estados Unidos com 283.000 mil toneladas; Peru com 234.000 mil toneladas; Chile com 132,000 mil toneladas; Espanha com 71.000 mil toneladas; México com 67.000 mil toneladas; Canadá com 63.000 mil toneladas; Polônia com 62.000 mil toneladas; Marrocos com 56.000 mil toneladas; África do Sul com 35.000 toneladas.</a:t>
            </a:r>
          </a:p>
          <a:p>
            <a:pPr algn="just"/>
            <a:r>
              <a:rPr lang="pt-BR" b="0" i="0" dirty="0">
                <a:solidFill>
                  <a:srgbClr val="212529"/>
                </a:solidFill>
                <a:effectLst/>
                <a:latin typeface="Taz"/>
              </a:rPr>
              <a:t>Esses dez países participaram com 88% da produção mundial. Além disso, só a China representou 32% do total: os Estados Unidos 16% e o Peru 13%.</a:t>
            </a:r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6CDFADC7-3C02-1693-CDAB-DF6CF7CA2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31640" y="184572"/>
            <a:ext cx="5968812" cy="4122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881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>
            <a:extLst>
              <a:ext uri="{FF2B5EF4-FFF2-40B4-BE49-F238E27FC236}">
                <a16:creationId xmlns:a16="http://schemas.microsoft.com/office/drawing/2014/main" id="{CBF1ABD9-E4F3-334B-489D-448975ABFD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616" y="1404655"/>
            <a:ext cx="7173326" cy="4048690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83C67448-9246-4403-82D6-06BF3124664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7624" y="2751693"/>
            <a:ext cx="2304256" cy="389275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4E82FC0D-A588-EA25-54AA-A0DC116AA57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85940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A4E3A8-E2EB-06CB-CE93-8AA4AB8AD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459C9A8-238F-A701-3F2E-295384CBA1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0E2A3B2-E377-8296-1A06-4AA1BA0C416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4022" y="642911"/>
            <a:ext cx="6315956" cy="4315427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64CF9CE-4300-58B6-5D9F-12012245B6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80825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5B38BC-164C-AB3F-D0E4-60F3187831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CE81208B-9D3D-A1DB-F2AE-F482D33986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-26864"/>
            <a:ext cx="5184576" cy="6912768"/>
          </a:xfr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C5170F07-1E30-C9AC-A0CC-C415E8CE1F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3374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F2B8D2-D867-E442-BD73-3C1453BECB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Espaço Reservado para Conteúdo 4">
            <a:extLst>
              <a:ext uri="{FF2B5EF4-FFF2-40B4-BE49-F238E27FC236}">
                <a16:creationId xmlns:a16="http://schemas.microsoft.com/office/drawing/2014/main" id="{7EEADF0B-57FF-9286-6018-AC14594866D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22755"/>
            <a:ext cx="5112568" cy="6816757"/>
          </a:xfr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BFF24B27-DDA0-5765-954C-E68681F7254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648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>
            <a:extLst>
              <a:ext uri="{FF2B5EF4-FFF2-40B4-BE49-F238E27FC236}">
                <a16:creationId xmlns:a16="http://schemas.microsoft.com/office/drawing/2014/main" id="{86AB60C9-374F-E8DB-D2E7-F448E5F663F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419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436ABCF3-9321-78D5-25DD-F03A2A0888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7541CE6-3D50-3EAE-D519-E9503FBCC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21740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8520" y="0"/>
            <a:ext cx="51435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0"/>
            <a:ext cx="5143500" cy="6957392"/>
          </a:xfrm>
          <a:prstGeom prst="rect">
            <a:avLst/>
          </a:prstGeom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85F328B8-3C13-4927-16BE-DC342EF02E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63269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5316"/>
            <a:ext cx="5143500" cy="6858000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3076" y="0"/>
            <a:ext cx="5143500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36E455B-7BB0-4F6F-F2D9-EEE3413E9A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56959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ff5b90d5-9c4a-4090-9cf6-298dcbb9f54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blob:https://web.whatsapp.com/ff5b90d5-9c4a-4090-9cf6-298dcbb9f54a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blob:https://web.whatsapp.com/ff5b90d5-9c4a-4090-9cf6-298dcbb9f54a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9386" y="12008"/>
            <a:ext cx="3855749" cy="68580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3848" y="27384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99192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eb3c1391-60d0-495d-9a42-c3b6b097df8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772816" y="-16388"/>
            <a:ext cx="9128785" cy="6858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0"/>
            <a:ext cx="9133417" cy="6850063"/>
          </a:xfrm>
          <a:prstGeom prst="rect">
            <a:avLst/>
          </a:prstGeom>
        </p:spPr>
      </p:pic>
      <p:sp>
        <p:nvSpPr>
          <p:cNvPr id="8" name="Seta para cima e para baixo 7"/>
          <p:cNvSpPr/>
          <p:nvPr/>
        </p:nvSpPr>
        <p:spPr>
          <a:xfrm>
            <a:off x="4211960" y="1484784"/>
            <a:ext cx="360040" cy="3384376"/>
          </a:xfrm>
          <a:prstGeom prst="up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CaixaDeTexto 8"/>
          <p:cNvSpPr txBox="1"/>
          <p:nvPr/>
        </p:nvSpPr>
        <p:spPr>
          <a:xfrm>
            <a:off x="4181768" y="1043444"/>
            <a:ext cx="663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3 cm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6CF74A10-58C1-27F2-D710-60D87A6F07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274787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8600" y="0"/>
            <a:ext cx="5143500" cy="6858000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372" y="-27384"/>
            <a:ext cx="5894907" cy="6858000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00BDF632-67BD-9E37-EA29-FFEDC90EAA4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219054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‘</a:t>
            </a:r>
          </a:p>
        </p:txBody>
      </p:sp>
      <p:sp>
        <p:nvSpPr>
          <p:cNvPr id="4" name="AutoShape 2" descr="blob:https://web.whatsapp.com/84b1de54-931d-4527-a051-28d5decaf834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5" name="AutoShape 4" descr="blob:https://web.whatsapp.com/84b1de54-931d-4527-a051-28d5decaf834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6" descr="blob:https://web.whatsapp.com/84b1de54-931d-4527-a051-28d5decaf834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8" name="Espaço Reservado para Conteúdo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4344" name="Picture 8" descr="Blueberry: A fruta da juventude e que faz bem para a visã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0340054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aixaDeTexto 8"/>
          <p:cNvSpPr txBox="1"/>
          <p:nvPr/>
        </p:nvSpPr>
        <p:spPr>
          <a:xfrm>
            <a:off x="3285455" y="2155503"/>
            <a:ext cx="243867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Origem</a:t>
            </a:r>
          </a:p>
        </p:txBody>
      </p:sp>
      <p:sp>
        <p:nvSpPr>
          <p:cNvPr id="10" name="CaixaDeTexto 9"/>
          <p:cNvSpPr txBox="1"/>
          <p:nvPr/>
        </p:nvSpPr>
        <p:spPr>
          <a:xfrm>
            <a:off x="2040141" y="2879938"/>
            <a:ext cx="4785284" cy="477054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25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Produção de plantas certificadas</a:t>
            </a:r>
          </a:p>
        </p:txBody>
      </p:sp>
      <p:sp>
        <p:nvSpPr>
          <p:cNvPr id="11" name="CaixaDeTexto 10"/>
          <p:cNvSpPr txBox="1"/>
          <p:nvPr/>
        </p:nvSpPr>
        <p:spPr>
          <a:xfrm>
            <a:off x="3007553" y="3347700"/>
            <a:ext cx="2850460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Adaptadas a clima quente</a:t>
            </a:r>
          </a:p>
        </p:txBody>
      </p:sp>
      <p:sp>
        <p:nvSpPr>
          <p:cNvPr id="12" name="AutoShape 10" descr="Tudo sobre WhatsApp - História e Notícias - Canaltech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" name="AutoShape 12" descr="Tudo sobre WhatsApp - História e Notícias - Canaltech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4" name="AutoShape 16" descr="WhatsApp | Mensagens e ligações privadas, gratuitas, seguras e confiáveis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6" name="AutoShape 23" descr="Bandeira da África do Sul – Wikipédia, a enciclopédia livre"/>
          <p:cNvSpPr>
            <a:spLocks noChangeAspect="1" noChangeArrowheads="1"/>
          </p:cNvSpPr>
          <p:nvPr/>
        </p:nvSpPr>
        <p:spPr bwMode="auto">
          <a:xfrm>
            <a:off x="1069975" y="769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7" name="AutoShape 25" descr="Bandeira da África do Sul – Wikipédia, a enciclopédia livre"/>
          <p:cNvSpPr>
            <a:spLocks noChangeAspect="1" noChangeArrowheads="1"/>
          </p:cNvSpPr>
          <p:nvPr/>
        </p:nvSpPr>
        <p:spPr bwMode="auto">
          <a:xfrm>
            <a:off x="1222375" y="922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23" name="Imagem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144016"/>
            <a:ext cx="2367523" cy="198884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4493243-6F5A-C8A2-FBA4-5B87798FCF7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720781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utoShape 3" descr="blob:https://web.whatsapp.com/58ff02d9-3956-4a2d-9807-0c3d620abf4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6" name="AutoShape 5" descr="blob:https://web.whatsapp.com/58ff02d9-3956-4a2d-9807-0c3d620abf4e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6512" y="0"/>
            <a:ext cx="9144000" cy="6858000"/>
          </a:xfrm>
          <a:prstGeom prst="rect">
            <a:avLst/>
          </a:prstGeom>
        </p:spPr>
      </p:pic>
      <p:cxnSp>
        <p:nvCxnSpPr>
          <p:cNvPr id="11" name="Conector de seta reta 10"/>
          <p:cNvCxnSpPr/>
          <p:nvPr/>
        </p:nvCxnSpPr>
        <p:spPr>
          <a:xfrm flipV="1">
            <a:off x="4932040" y="1001050"/>
            <a:ext cx="0" cy="2859998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CaixaDeTexto 12"/>
          <p:cNvSpPr txBox="1"/>
          <p:nvPr/>
        </p:nvSpPr>
        <p:spPr>
          <a:xfrm>
            <a:off x="4355976" y="611396"/>
            <a:ext cx="99578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Mirtilos</a:t>
            </a:r>
          </a:p>
        </p:txBody>
      </p:sp>
      <p:cxnSp>
        <p:nvCxnSpPr>
          <p:cNvPr id="14" name="Conector de seta reta 13"/>
          <p:cNvCxnSpPr/>
          <p:nvPr/>
        </p:nvCxnSpPr>
        <p:spPr>
          <a:xfrm flipH="1" flipV="1">
            <a:off x="2987217" y="1900078"/>
            <a:ext cx="72615" cy="22490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5" name="CaixaDeTexto 14"/>
          <p:cNvSpPr txBox="1"/>
          <p:nvPr/>
        </p:nvSpPr>
        <p:spPr>
          <a:xfrm>
            <a:off x="2561939" y="1467276"/>
            <a:ext cx="90120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Amora</a:t>
            </a:r>
          </a:p>
        </p:txBody>
      </p:sp>
      <p:sp>
        <p:nvSpPr>
          <p:cNvPr id="16" name="CaixaDeTexto 15"/>
          <p:cNvSpPr txBox="1"/>
          <p:nvPr/>
        </p:nvSpPr>
        <p:spPr>
          <a:xfrm>
            <a:off x="3149947" y="929043"/>
            <a:ext cx="130195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Framboesa</a:t>
            </a:r>
          </a:p>
        </p:txBody>
      </p:sp>
      <p:cxnSp>
        <p:nvCxnSpPr>
          <p:cNvPr id="17" name="Conector de seta reta 16"/>
          <p:cNvCxnSpPr/>
          <p:nvPr/>
        </p:nvCxnSpPr>
        <p:spPr>
          <a:xfrm flipV="1">
            <a:off x="3775278" y="1285786"/>
            <a:ext cx="0" cy="237626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0" name="Conector de seta reta 19"/>
          <p:cNvCxnSpPr/>
          <p:nvPr/>
        </p:nvCxnSpPr>
        <p:spPr>
          <a:xfrm flipV="1">
            <a:off x="4211960" y="559711"/>
            <a:ext cx="0" cy="286928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2" name="CaixaDeTexto 21"/>
          <p:cNvSpPr txBox="1"/>
          <p:nvPr/>
        </p:nvSpPr>
        <p:spPr>
          <a:xfrm>
            <a:off x="3714067" y="190379"/>
            <a:ext cx="108606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Avocado</a:t>
            </a:r>
          </a:p>
        </p:txBody>
      </p:sp>
      <p:sp>
        <p:nvSpPr>
          <p:cNvPr id="23" name="CaixaDeTexto 22"/>
          <p:cNvSpPr txBox="1"/>
          <p:nvPr/>
        </p:nvSpPr>
        <p:spPr>
          <a:xfrm>
            <a:off x="6588224" y="395372"/>
            <a:ext cx="112562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Morango</a:t>
            </a:r>
          </a:p>
        </p:txBody>
      </p:sp>
      <p:cxnSp>
        <p:nvCxnSpPr>
          <p:cNvPr id="24" name="Conector de seta reta 23"/>
          <p:cNvCxnSpPr/>
          <p:nvPr/>
        </p:nvCxnSpPr>
        <p:spPr>
          <a:xfrm flipV="1">
            <a:off x="4800134" y="796062"/>
            <a:ext cx="851986" cy="2462556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28" name="Conector de seta reta 27"/>
          <p:cNvCxnSpPr/>
          <p:nvPr/>
        </p:nvCxnSpPr>
        <p:spPr>
          <a:xfrm flipV="1">
            <a:off x="5524898" y="796062"/>
            <a:ext cx="1495374" cy="220803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29" name="CaixaDeTexto 28"/>
          <p:cNvSpPr txBox="1"/>
          <p:nvPr/>
        </p:nvSpPr>
        <p:spPr>
          <a:xfrm>
            <a:off x="5574640" y="394464"/>
            <a:ext cx="821059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Cacau</a:t>
            </a:r>
          </a:p>
        </p:txBody>
      </p:sp>
      <p:cxnSp>
        <p:nvCxnSpPr>
          <p:cNvPr id="32" name="Conector de seta reta 31"/>
          <p:cNvCxnSpPr/>
          <p:nvPr/>
        </p:nvCxnSpPr>
        <p:spPr>
          <a:xfrm flipV="1">
            <a:off x="6084379" y="796062"/>
            <a:ext cx="1871997" cy="199110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4" name="CaixaDeTexto 33"/>
          <p:cNvSpPr txBox="1"/>
          <p:nvPr/>
        </p:nvSpPr>
        <p:spPr>
          <a:xfrm>
            <a:off x="7944787" y="418320"/>
            <a:ext cx="649537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 err="1">
                <a:solidFill>
                  <a:srgbClr val="FFFF00"/>
                </a:solidFill>
              </a:rPr>
              <a:t>Açai</a:t>
            </a:r>
            <a:endParaRPr lang="pt-BR" dirty="0">
              <a:solidFill>
                <a:srgbClr val="FFFF00"/>
              </a:solidFill>
            </a:endParaRPr>
          </a:p>
        </p:txBody>
      </p:sp>
      <p:cxnSp>
        <p:nvCxnSpPr>
          <p:cNvPr id="35" name="Conector de seta reta 34"/>
          <p:cNvCxnSpPr/>
          <p:nvPr/>
        </p:nvCxnSpPr>
        <p:spPr>
          <a:xfrm flipH="1" flipV="1">
            <a:off x="612775" y="1285786"/>
            <a:ext cx="1582961" cy="21969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38" name="CaixaDeTexto 37"/>
          <p:cNvSpPr txBox="1"/>
          <p:nvPr/>
        </p:nvSpPr>
        <p:spPr>
          <a:xfrm>
            <a:off x="204201" y="928047"/>
            <a:ext cx="99578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Lúpulo </a:t>
            </a:r>
          </a:p>
        </p:txBody>
      </p:sp>
      <p:cxnSp>
        <p:nvCxnSpPr>
          <p:cNvPr id="39" name="Conector de seta reta 38"/>
          <p:cNvCxnSpPr/>
          <p:nvPr/>
        </p:nvCxnSpPr>
        <p:spPr>
          <a:xfrm flipH="1" flipV="1">
            <a:off x="1404255" y="763796"/>
            <a:ext cx="1582962" cy="2303994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1" name="CaixaDeTexto 40"/>
          <p:cNvSpPr txBox="1"/>
          <p:nvPr/>
        </p:nvSpPr>
        <p:spPr>
          <a:xfrm>
            <a:off x="950893" y="388821"/>
            <a:ext cx="1068754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Oliveira </a:t>
            </a:r>
          </a:p>
        </p:txBody>
      </p:sp>
      <p:cxnSp>
        <p:nvCxnSpPr>
          <p:cNvPr id="42" name="Conector de seta reta 41"/>
          <p:cNvCxnSpPr/>
          <p:nvPr/>
        </p:nvCxnSpPr>
        <p:spPr>
          <a:xfrm flipH="1" flipV="1">
            <a:off x="2561939" y="623945"/>
            <a:ext cx="1139593" cy="230087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44" name="CaixaDeTexto 43"/>
          <p:cNvSpPr txBox="1"/>
          <p:nvPr/>
        </p:nvSpPr>
        <p:spPr>
          <a:xfrm>
            <a:off x="2195736" y="254613"/>
            <a:ext cx="96372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Mamão</a:t>
            </a:r>
          </a:p>
        </p:txBody>
      </p:sp>
      <p:sp>
        <p:nvSpPr>
          <p:cNvPr id="50" name="CaixaDeTexto 49"/>
          <p:cNvSpPr txBox="1"/>
          <p:nvPr/>
        </p:nvSpPr>
        <p:spPr>
          <a:xfrm>
            <a:off x="5580112" y="764704"/>
            <a:ext cx="1557542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>
                <a:solidFill>
                  <a:srgbClr val="FFFF00"/>
                </a:solidFill>
              </a:rPr>
              <a:t>Porta </a:t>
            </a:r>
            <a:r>
              <a:rPr lang="pt-BR" dirty="0" err="1">
                <a:solidFill>
                  <a:srgbClr val="FFFF00"/>
                </a:solidFill>
              </a:rPr>
              <a:t>enxetos</a:t>
            </a:r>
            <a:endParaRPr lang="pt-BR" dirty="0">
              <a:solidFill>
                <a:srgbClr val="FFFF00"/>
              </a:solidFill>
            </a:endParaRPr>
          </a:p>
        </p:txBody>
      </p:sp>
      <p:cxnSp>
        <p:nvCxnSpPr>
          <p:cNvPr id="51" name="Conector de seta reta 50"/>
          <p:cNvCxnSpPr/>
          <p:nvPr/>
        </p:nvCxnSpPr>
        <p:spPr>
          <a:xfrm flipV="1">
            <a:off x="4800134" y="364916"/>
            <a:ext cx="735274" cy="210900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53" name="Conector de seta reta 52"/>
          <p:cNvCxnSpPr/>
          <p:nvPr/>
        </p:nvCxnSpPr>
        <p:spPr>
          <a:xfrm flipV="1">
            <a:off x="5383858" y="1113709"/>
            <a:ext cx="888727" cy="126343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56" name="CaixaDeTexto 55"/>
          <p:cNvSpPr txBox="1"/>
          <p:nvPr/>
        </p:nvSpPr>
        <p:spPr>
          <a:xfrm>
            <a:off x="5084440" y="179633"/>
            <a:ext cx="819455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dirty="0" err="1">
                <a:solidFill>
                  <a:srgbClr val="FFFF00"/>
                </a:solidFill>
              </a:rPr>
              <a:t>Citrus</a:t>
            </a:r>
            <a:endParaRPr lang="pt-BR" dirty="0">
              <a:solidFill>
                <a:srgbClr val="FFFF00"/>
              </a:solidFill>
            </a:endParaRPr>
          </a:p>
        </p:txBody>
      </p:sp>
      <p:pic>
        <p:nvPicPr>
          <p:cNvPr id="59" name="Imagem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86" y="5754656"/>
            <a:ext cx="1183762" cy="994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117C601C-5E5B-68B7-BC9C-455CF01B63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03540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5" grpId="0" animBg="1"/>
      <p:bldP spid="16" grpId="0" animBg="1"/>
      <p:bldP spid="22" grpId="0" animBg="1"/>
      <p:bldP spid="23" grpId="0" animBg="1"/>
      <p:bldP spid="29" grpId="0" animBg="1"/>
      <p:bldP spid="34" grpId="0" animBg="1"/>
      <p:bldP spid="38" grpId="0" animBg="1"/>
      <p:bldP spid="41" grpId="0" animBg="1"/>
      <p:bldP spid="44" grpId="0" animBg="1"/>
      <p:bldP spid="50" grpId="0" animBg="1"/>
      <p:bldP spid="5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2007" y="-27384"/>
            <a:ext cx="5148505" cy="6864674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0528" y="0"/>
            <a:ext cx="5143500" cy="6858000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-68788" y="5744586"/>
            <a:ext cx="2696572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b="1" dirty="0"/>
              <a:t>Ambiente protegido </a:t>
            </a:r>
          </a:p>
          <a:p>
            <a:pPr algn="ctr"/>
            <a:r>
              <a:rPr lang="pt-BR" b="1" dirty="0"/>
              <a:t>Livre de Vírus e Fungos</a:t>
            </a:r>
          </a:p>
          <a:p>
            <a:pPr algn="ctr"/>
            <a:endParaRPr lang="pt-BR" b="1" dirty="0"/>
          </a:p>
        </p:txBody>
      </p:sp>
      <p:pic>
        <p:nvPicPr>
          <p:cNvPr id="11" name="Imagem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86" y="5754656"/>
            <a:ext cx="1183762" cy="994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0943073-FBE8-F0E2-1414-36BFEB2095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071871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blob:https://web.whatsapp.com/5d767139-6d48-4c40-a288-8f2c84fa3115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512" y="-1107504"/>
            <a:ext cx="11590776" cy="7965504"/>
          </a:xfrm>
          <a:prstGeom prst="rect">
            <a:avLst/>
          </a:prstGeom>
        </p:spPr>
      </p:pic>
      <p:sp>
        <p:nvSpPr>
          <p:cNvPr id="9" name="Retângulo 8"/>
          <p:cNvSpPr/>
          <p:nvPr/>
        </p:nvSpPr>
        <p:spPr>
          <a:xfrm>
            <a:off x="0" y="5301208"/>
            <a:ext cx="173316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pt-BR" sz="5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TBB </a:t>
            </a:r>
            <a:endParaRPr lang="pt-BR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1403648" y="5723964"/>
            <a:ext cx="13404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dirty="0"/>
              <a:t>GENETICS</a:t>
            </a:r>
          </a:p>
        </p:txBody>
      </p:sp>
      <p:pic>
        <p:nvPicPr>
          <p:cNvPr id="2" name="Imagem 1">
            <a:extLst>
              <a:ext uri="{FF2B5EF4-FFF2-40B4-BE49-F238E27FC236}">
                <a16:creationId xmlns:a16="http://schemas.microsoft.com/office/drawing/2014/main" id="{827E8B94-9BB9-0301-6B1A-1A1454B9AE3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916001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263" y="0"/>
            <a:ext cx="6033423" cy="6831902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2943" y="-18074"/>
            <a:ext cx="5143500" cy="685800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86" y="5754656"/>
            <a:ext cx="1183762" cy="99442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EF25CB77-4F39-9CB1-80DA-9E939FCDE85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7078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8560" y="21522"/>
            <a:ext cx="4752528" cy="6741971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6965" y="-1305361"/>
            <a:ext cx="6115675" cy="8154233"/>
          </a:xfrm>
          <a:prstGeom prst="rect">
            <a:avLst/>
          </a:prstGeom>
        </p:spPr>
      </p:pic>
      <p:pic>
        <p:nvPicPr>
          <p:cNvPr id="6" name="Imagem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0250" y="0"/>
            <a:ext cx="5143500" cy="6858000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1398" y="5230941"/>
            <a:ext cx="2699792" cy="43088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pt-BR" sz="2200" b="1" dirty="0">
                <a:solidFill>
                  <a:srgbClr val="FFFF00"/>
                </a:solidFill>
              </a:rPr>
              <a:t>CONVENCIONAL</a:t>
            </a:r>
          </a:p>
        </p:txBody>
      </p:sp>
      <p:sp>
        <p:nvSpPr>
          <p:cNvPr id="8" name="CaixaDeTexto 7"/>
          <p:cNvSpPr txBox="1"/>
          <p:nvPr/>
        </p:nvSpPr>
        <p:spPr>
          <a:xfrm>
            <a:off x="5170000" y="5086345"/>
            <a:ext cx="3448252" cy="430887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pt-BR" sz="2200" b="1" dirty="0">
                <a:solidFill>
                  <a:srgbClr val="FFFF00"/>
                </a:solidFill>
              </a:rPr>
              <a:t>CULTURA DE TECIDOS</a:t>
            </a:r>
          </a:p>
        </p:txBody>
      </p:sp>
      <p:pic>
        <p:nvPicPr>
          <p:cNvPr id="10" name="Imagem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26586" y="6138852"/>
            <a:ext cx="726412" cy="61022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3" name="Imagem 2">
            <a:extLst>
              <a:ext uri="{FF2B5EF4-FFF2-40B4-BE49-F238E27FC236}">
                <a16:creationId xmlns:a16="http://schemas.microsoft.com/office/drawing/2014/main" id="{96D9CC9D-91ED-60DA-DB35-E539747F1C6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725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56592" y="27384"/>
            <a:ext cx="5143500" cy="6858000"/>
          </a:xfrm>
          <a:prstGeom prst="rect">
            <a:avLst/>
          </a:prstGeom>
        </p:spPr>
      </p:pic>
      <p:sp>
        <p:nvSpPr>
          <p:cNvPr id="6" name="AutoShape 4" descr="blob:https://web.whatsapp.com/ffcda276-27e5-4aac-a507-1f041a13117a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7636" y="-891480"/>
            <a:ext cx="6346972" cy="11283506"/>
          </a:xfrm>
          <a:prstGeom prst="rect">
            <a:avLst/>
          </a:prstGeom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C3212FF0-1C86-DF15-17F7-C57F03A4FB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5656" y="5517232"/>
            <a:ext cx="6912768" cy="116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653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1026" name="Picture 2" descr="Arándano orgánico, un proceso aún en construcción - Redagrícol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489876" y="0"/>
            <a:ext cx="10390468" cy="6928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aixaDeTexto 5"/>
          <p:cNvSpPr txBox="1"/>
          <p:nvPr/>
        </p:nvSpPr>
        <p:spPr>
          <a:xfrm>
            <a:off x="1979712" y="181089"/>
            <a:ext cx="523713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pt-BR" sz="3000" dirty="0"/>
              <a:t>Existem diversos modelos de </a:t>
            </a:r>
          </a:p>
          <a:p>
            <a:pPr algn="ctr"/>
            <a:r>
              <a:rPr lang="pt-BR" sz="3000" dirty="0"/>
              <a:t>projetos para cultivar Mirtilo.</a:t>
            </a:r>
          </a:p>
        </p:txBody>
      </p:sp>
    </p:spTree>
    <p:extLst>
      <p:ext uri="{BB962C8B-B14F-4D97-AF65-F5344CB8AC3E}">
        <p14:creationId xmlns:p14="http://schemas.microsoft.com/office/powerpoint/2010/main" val="304345742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xecutivo">
  <a:themeElements>
    <a:clrScheme name="Executivo">
      <a:dk1>
        <a:sysClr val="windowText" lastClr="000000"/>
      </a:dk1>
      <a:lt1>
        <a:sysClr val="window" lastClr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Executivo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xecutiv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50000">
              <a:schemeClr val="phClr">
                <a:tint val="80000"/>
                <a:satMod val="250000"/>
              </a:schemeClr>
            </a:gs>
            <a:gs pos="76000">
              <a:schemeClr val="phClr">
                <a:tint val="90000"/>
                <a:shade val="90000"/>
                <a:satMod val="200000"/>
              </a:schemeClr>
            </a:gs>
            <a:gs pos="92000">
              <a:schemeClr val="phClr">
                <a:tint val="90000"/>
                <a:shade val="70000"/>
                <a:satMod val="250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Executive</Template>
  <TotalTime>3365</TotalTime>
  <Words>384</Words>
  <Application>Microsoft Office PowerPoint</Application>
  <PresentationFormat>Apresentação na tela (4:3)</PresentationFormat>
  <Paragraphs>61</Paragraphs>
  <Slides>27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27</vt:i4>
      </vt:variant>
    </vt:vector>
  </HeadingPairs>
  <TitlesOfParts>
    <vt:vector size="36" baseType="lpstr">
      <vt:lpstr>Arial</vt:lpstr>
      <vt:lpstr>Century Gothic</vt:lpstr>
      <vt:lpstr>Courier New</vt:lpstr>
      <vt:lpstr>ITC Avant Garde Gothic</vt:lpstr>
      <vt:lpstr>Palatino Linotype</vt:lpstr>
      <vt:lpstr>Taz</vt:lpstr>
      <vt:lpstr>TT Fors</vt:lpstr>
      <vt:lpstr>TT Fors Bold</vt:lpstr>
      <vt:lpstr>Executivo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‘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davij</dc:creator>
  <cp:lastModifiedBy>Ariane Carvalho Caetano</cp:lastModifiedBy>
  <cp:revision>39</cp:revision>
  <dcterms:created xsi:type="dcterms:W3CDTF">2024-05-09T00:24:47Z</dcterms:created>
  <dcterms:modified xsi:type="dcterms:W3CDTF">2025-11-27T14:00:56Z</dcterms:modified>
</cp:coreProperties>
</file>