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7" r:id="rId2"/>
    <p:sldId id="300" r:id="rId3"/>
    <p:sldId id="259" r:id="rId4"/>
    <p:sldId id="305" r:id="rId5"/>
    <p:sldId id="280" r:id="rId6"/>
    <p:sldId id="312" r:id="rId7"/>
    <p:sldId id="316" r:id="rId8"/>
    <p:sldId id="264" r:id="rId9"/>
    <p:sldId id="370" r:id="rId10"/>
    <p:sldId id="320" r:id="rId11"/>
    <p:sldId id="322" r:id="rId12"/>
    <p:sldId id="301" r:id="rId13"/>
    <p:sldId id="302" r:id="rId14"/>
    <p:sldId id="278" r:id="rId15"/>
    <p:sldId id="323" r:id="rId16"/>
    <p:sldId id="324" r:id="rId17"/>
    <p:sldId id="327" r:id="rId18"/>
    <p:sldId id="328" r:id="rId19"/>
    <p:sldId id="359" r:id="rId20"/>
    <p:sldId id="340" r:id="rId21"/>
    <p:sldId id="269" r:id="rId22"/>
    <p:sldId id="341" r:id="rId23"/>
    <p:sldId id="342" r:id="rId24"/>
    <p:sldId id="337" r:id="rId25"/>
    <p:sldId id="347" r:id="rId26"/>
    <p:sldId id="349" r:id="rId27"/>
    <p:sldId id="352" r:id="rId28"/>
    <p:sldId id="353" r:id="rId29"/>
    <p:sldId id="306" r:id="rId30"/>
    <p:sldId id="364" r:id="rId31"/>
    <p:sldId id="360" r:id="rId32"/>
    <p:sldId id="361" r:id="rId33"/>
    <p:sldId id="362" r:id="rId34"/>
    <p:sldId id="363" r:id="rId35"/>
    <p:sldId id="365" r:id="rId36"/>
    <p:sldId id="366" r:id="rId37"/>
    <p:sldId id="368" r:id="rId38"/>
    <p:sldId id="369" r:id="rId39"/>
    <p:sldId id="258" r:id="rId40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11"/>
    <p:restoredTop sz="96327"/>
  </p:normalViewPr>
  <p:slideViewPr>
    <p:cSldViewPr snapToGrid="0">
      <p:cViewPr>
        <p:scale>
          <a:sx n="70" d="100"/>
          <a:sy n="70" d="100"/>
        </p:scale>
        <p:origin x="-642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64115F3-2250-4E69-A735-F296D01AE756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AAEAC257-83C7-45D5-8BB0-65AEC8C247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40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6763"/>
            <a:ext cx="6818312" cy="3835400"/>
          </a:xfrm>
          <a:prstGeom prst="rect">
            <a:avLst/>
          </a:prstGeom>
          <a:ln w="0">
            <a:noFill/>
          </a:ln>
        </p:spPr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710099" y="4861354"/>
            <a:ext cx="5680450" cy="460255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pt-BR" sz="1900" spc="-1">
              <a:latin typeface="Arial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sldNum"/>
          </p:nvPr>
        </p:nvSpPr>
        <p:spPr>
          <a:xfrm>
            <a:off x="4023441" y="9720985"/>
            <a:ext cx="3075853" cy="50863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15434F0A-155F-42E5-AA72-12C5EB0114E6}" type="slidenum">
              <a:rPr lang="pt-BR" sz="1100" spc="-1">
                <a:solidFill>
                  <a:srgbClr val="000000"/>
                </a:solidFill>
              </a:rPr>
              <a:t>15</a:t>
            </a:fld>
            <a:endParaRPr lang="pt-BR" sz="1100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60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819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82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2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06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Rodrigo.baccan@sp.gov.br" TargetMode="External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129" y="4188747"/>
            <a:ext cx="3776132" cy="26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Visualização da imag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3" name="AutoShape 4" descr="Visualização da image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03" y="779130"/>
            <a:ext cx="7789628" cy="5505482"/>
          </a:xfrm>
          <a:prstGeom prst="rect">
            <a:avLst/>
          </a:prstGeom>
        </p:spPr>
      </p:pic>
      <p:pic>
        <p:nvPicPr>
          <p:cNvPr id="1030" name="Picture 6" descr="Figo — JJ Alimen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19" y="1518699"/>
            <a:ext cx="1713936" cy="133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aqui: fruta da época une sabor e nutriçã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98859"/>
            <a:ext cx="1757170" cy="175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va Niagara Rosa K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33" y="4469900"/>
            <a:ext cx="1814712" cy="181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uda de Goiaba Rica Vermelha - Safari Garde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960" y="779130"/>
            <a:ext cx="1713699" cy="171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êssego - Campal Frut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352" y="2798859"/>
            <a:ext cx="2204648" cy="123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979.000+ Morango fotos de stock, imagens e fotos royalty-free - iStock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960" y="4627660"/>
            <a:ext cx="2034311" cy="133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333461" y="312738"/>
            <a:ext cx="3760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CATI Regional Campinas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3004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47423" y="1331571"/>
            <a:ext cx="106696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 smtClean="0"/>
              <a:t>Início do projeto 2019;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 smtClean="0"/>
              <a:t>Diversidade de Produção para pequenos produtores;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 smtClean="0"/>
              <a:t>Viabilização de forma econômica de pequenas áreas;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200" dirty="0" smtClean="0"/>
              <a:t>Difusão de tecnologia de produção em pequenas frutas (Amora, </a:t>
            </a:r>
            <a:r>
              <a:rPr lang="pt-BR" sz="2200" dirty="0" err="1" smtClean="0"/>
              <a:t>Mirtilo</a:t>
            </a:r>
            <a:r>
              <a:rPr lang="pt-BR" sz="2200" dirty="0" smtClean="0"/>
              <a:t> e Framboesa);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E8288565-060D-834D-A843-DD72AE563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80" y="3902299"/>
            <a:ext cx="1307098" cy="268985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1D4568F4-436B-CF2C-4A54-88A3B0849B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899" y="3902299"/>
            <a:ext cx="1306258" cy="2689850"/>
          </a:xfrm>
          <a:prstGeom prst="rect">
            <a:avLst/>
          </a:prstGeom>
        </p:spPr>
      </p:pic>
      <p:pic>
        <p:nvPicPr>
          <p:cNvPr id="7" name="Picture 6" descr="Framboesa Dicas e Receitas | Clevermeals">
            <a:extLst>
              <a:ext uri="{FF2B5EF4-FFF2-40B4-BE49-F238E27FC236}">
                <a16:creationId xmlns:a16="http://schemas.microsoft.com/office/drawing/2014/main" xmlns="" id="{B452D8C2-11E0-6EED-916C-894E861CE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26" y="411741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71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514" y="564543"/>
            <a:ext cx="8562757" cy="605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4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213809" y="1488360"/>
            <a:ext cx="79809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“Culturas de Clima temperado não produzem na nossa região”</a:t>
            </a:r>
          </a:p>
          <a:p>
            <a:endParaRPr lang="pt-BR" sz="2400" dirty="0"/>
          </a:p>
          <a:p>
            <a:r>
              <a:rPr lang="pt-BR" sz="2400" dirty="0" smtClean="0"/>
              <a:t>“Essas plantas precisam de muito frio para produzir”</a:t>
            </a:r>
          </a:p>
          <a:p>
            <a:endParaRPr lang="pt-BR" sz="2400" dirty="0"/>
          </a:p>
          <a:p>
            <a:r>
              <a:rPr lang="pt-BR" sz="2400" dirty="0" smtClean="0"/>
              <a:t>“Não conseguimos quebrar a dormência dessas plantas”</a:t>
            </a:r>
          </a:p>
          <a:p>
            <a:endParaRPr lang="pt-BR" sz="2400" dirty="0"/>
          </a:p>
          <a:p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315326" y="4769371"/>
            <a:ext cx="321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Será que é verdade???</a:t>
            </a:r>
            <a:endParaRPr lang="pt-BR" sz="2400" b="1" dirty="0"/>
          </a:p>
        </p:txBody>
      </p:sp>
      <p:sp>
        <p:nvSpPr>
          <p:cNvPr id="5" name="AutoShape 2" descr="Panorama nacional da produção de frutas vermelhas | Revista Campo &amp; Negóci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8" name="Picture 4" descr="Blueberry Plants Covered In Sn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7" y="3641558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eautiful Frozen Blueberry Bush in Sun Beams, Winter Morning in Hemsedal,  Buskerud,Norway,north Nature,scandinavian Stock Photo - Image of nordic,  buskerud: 2053805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935" y="3641558"/>
            <a:ext cx="4262660" cy="28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827722" y="695321"/>
            <a:ext cx="3955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QUEBRA DE PARADIGMA 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0677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tângulo 120"/>
          <p:cNvSpPr/>
          <p:nvPr/>
        </p:nvSpPr>
        <p:spPr>
          <a:xfrm>
            <a:off x="637954" y="706390"/>
            <a:ext cx="8931349" cy="44029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</a:t>
            </a:r>
            <a:r>
              <a:rPr lang="pt-BR" sz="28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2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MORFOLOGIA VEGETAL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	         </a:t>
            </a:r>
            <a:r>
              <a:rPr lang="pt-BR" sz="24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Raiz</a:t>
            </a: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- Superficial e pouco extensivo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- Raízes finas – escassos pelos radiculares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</a:t>
            </a:r>
            <a:endParaRPr lang="pt-BR" sz="1800" b="0" strike="noStrike" spc="-1" dirty="0">
              <a:latin typeface="Arial"/>
            </a:endParaRPr>
          </a:p>
        </p:txBody>
      </p:sp>
      <p:pic>
        <p:nvPicPr>
          <p:cNvPr id="205" name="Imagem 121"/>
          <p:cNvPicPr/>
          <p:nvPr/>
        </p:nvPicPr>
        <p:blipFill>
          <a:blip r:embed="rId2"/>
          <a:srcRect r="8109"/>
          <a:stretch/>
        </p:blipFill>
        <p:spPr>
          <a:xfrm>
            <a:off x="1200132" y="4013163"/>
            <a:ext cx="2863088" cy="1978560"/>
          </a:xfrm>
          <a:prstGeom prst="rect">
            <a:avLst/>
          </a:prstGeom>
          <a:ln w="0"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2" name="AutoShape 2" descr="blob:https://web.whatsapp.com/3b715ea5-5829-4b72-aa22-f67fe79a20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773" y="1411083"/>
            <a:ext cx="2503060" cy="515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93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tângulo 1"/>
          <p:cNvSpPr/>
          <p:nvPr/>
        </p:nvSpPr>
        <p:spPr>
          <a:xfrm>
            <a:off x="351720" y="545040"/>
            <a:ext cx="10713600" cy="565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Retângulo 138"/>
          <p:cNvSpPr/>
          <p:nvPr/>
        </p:nvSpPr>
        <p:spPr>
          <a:xfrm>
            <a:off x="551520" y="545040"/>
            <a:ext cx="10425960" cy="532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800" b="1" spc="-1" dirty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pt-BR" sz="280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r>
              <a:rPr lang="pt-BR" sz="28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2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INFORMAÇÕES TÉCNICAS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SOLO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- Características específicas para uma boa produção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- pH na faixa de 4,5 à 5,5 (cuidado presença de Alumínio)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- Não toleram solos argilosos (dificulta o crescimento das raízes)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- Utilização de cobertura morta (casca de pinus ou de arroz).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1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926669" y="835056"/>
            <a:ext cx="661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Variedades adaptadas para produção em São Paulo</a:t>
            </a:r>
            <a:endParaRPr lang="pt-BR" sz="2400" dirty="0"/>
          </a:p>
        </p:txBody>
      </p:sp>
      <p:sp>
        <p:nvSpPr>
          <p:cNvPr id="5" name="AutoShape 2" descr="blob:https://web.whatsapp.com/91815a12-c71b-435f-ab1d-ef7e97004a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862" y="1605537"/>
            <a:ext cx="2523461" cy="452254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60375" y="2840780"/>
            <a:ext cx="3874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Pouca ou nenhuma necessidade de frio para Produção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128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61d3b257-1871-4043-a058-3d25bebbfc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blob:https://web.whatsapp.com/61d3b257-1871-4043-a058-3d25bebbfcb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263219"/>
            <a:ext cx="6896987" cy="3351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654" y="705541"/>
            <a:ext cx="2766517" cy="5693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333767" y="1692322"/>
            <a:ext cx="5172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Aprendizados com efeitos do clima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84338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tângulo 152"/>
          <p:cNvSpPr/>
          <p:nvPr/>
        </p:nvSpPr>
        <p:spPr>
          <a:xfrm>
            <a:off x="1886366" y="557147"/>
            <a:ext cx="9171494" cy="25794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000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2000" spc="-1" dirty="0" smtClean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lang="pt-BR" sz="20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Estacas </a:t>
            </a:r>
            <a:r>
              <a:rPr lang="pt-BR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enraizadas </a:t>
            </a:r>
            <a:endParaRPr lang="pt-BR" sz="200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pt-BR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Características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da planta mãe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Estacas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lenhosas material de descarte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Aplicação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de Auxina sintética - (AIB = 2000 a 2500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ppm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)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endParaRPr lang="pt-BR" sz="1800" b="0" strike="noStrike" spc="-1" dirty="0">
              <a:latin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972" y="3136605"/>
            <a:ext cx="6211002" cy="301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33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tângulo 1"/>
          <p:cNvSpPr/>
          <p:nvPr/>
        </p:nvSpPr>
        <p:spPr>
          <a:xfrm>
            <a:off x="7479360" y="642240"/>
            <a:ext cx="4641120" cy="587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Retângulo 158"/>
          <p:cNvSpPr/>
          <p:nvPr/>
        </p:nvSpPr>
        <p:spPr>
          <a:xfrm>
            <a:off x="1107000" y="929319"/>
            <a:ext cx="11013480" cy="571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0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pt-BR" sz="2000" b="1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Micropropagação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- Ápices meristemáticos caulinares = plantas matrizes certificadas.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- Mais utilizada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- Material vegetal livre de doenças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- Desvantagem = Alto custo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Produção de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mirtilo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in vitro.                            Mudas oriundas de cultura de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    Fonte: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Microsoft YaHei"/>
              </a:rPr>
              <a:t>Propagación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 de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Microsoft YaHei"/>
              </a:rPr>
              <a:t>arándanos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                tecidos – Foto: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Microsoft YaHei"/>
              </a:rPr>
              <a:t>Luis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E.C. Antunes                     </a:t>
            </a:r>
            <a:endParaRPr lang="pt-BR" sz="1800" b="0" strike="noStrike" spc="-1" dirty="0">
              <a:latin typeface="Arial"/>
            </a:endParaRPr>
          </a:p>
        </p:txBody>
      </p:sp>
      <p:pic>
        <p:nvPicPr>
          <p:cNvPr id="251" name="Imagem 159"/>
          <p:cNvPicPr/>
          <p:nvPr/>
        </p:nvPicPr>
        <p:blipFill>
          <a:blip r:embed="rId2"/>
          <a:stretch/>
        </p:blipFill>
        <p:spPr>
          <a:xfrm>
            <a:off x="892080" y="3246480"/>
            <a:ext cx="4134240" cy="2011680"/>
          </a:xfrm>
          <a:prstGeom prst="rect">
            <a:avLst/>
          </a:prstGeom>
          <a:ln w="0">
            <a:noFill/>
          </a:ln>
        </p:spPr>
      </p:pic>
      <p:pic>
        <p:nvPicPr>
          <p:cNvPr id="252" name="Imagem 160"/>
          <p:cNvPicPr/>
          <p:nvPr/>
        </p:nvPicPr>
        <p:blipFill>
          <a:blip r:embed="rId3"/>
          <a:stretch/>
        </p:blipFill>
        <p:spPr>
          <a:xfrm>
            <a:off x="5447880" y="3285000"/>
            <a:ext cx="6000480" cy="1974240"/>
          </a:xfrm>
          <a:prstGeom prst="rect">
            <a:avLst/>
          </a:prstGeom>
          <a:ln w="0">
            <a:noFill/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1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3" name="AutoShape 2" descr="blob:https://web.whatsapp.com/a063a592-7e6c-43c7-85c1-5eb61a846c1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130" y="938253"/>
            <a:ext cx="3131814" cy="569666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60375" y="1478941"/>
            <a:ext cx="41028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Mudas de Qualidade fundamental para implantação do pomar</a:t>
            </a:r>
            <a:endParaRPr lang="pt-BR" sz="28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71" y="2829468"/>
            <a:ext cx="2706298" cy="191422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260" y="938253"/>
            <a:ext cx="2801411" cy="57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6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05" y="705541"/>
            <a:ext cx="3078423" cy="547275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427" y="705541"/>
            <a:ext cx="3055393" cy="543180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67" y="2263282"/>
            <a:ext cx="2706298" cy="191422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578220" y="3630305"/>
            <a:ext cx="1815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36 dias</a:t>
            </a:r>
            <a:endParaRPr lang="pt-BR" sz="3600" dirty="0"/>
          </a:p>
        </p:txBody>
      </p:sp>
      <p:sp>
        <p:nvSpPr>
          <p:cNvPr id="7" name="Seta para a direita 6"/>
          <p:cNvSpPr/>
          <p:nvPr/>
        </p:nvSpPr>
        <p:spPr>
          <a:xfrm>
            <a:off x="6755642" y="2975212"/>
            <a:ext cx="1337480" cy="6550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87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808578" y="714836"/>
            <a:ext cx="3785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PLANTIO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 smtClean="0"/>
              <a:t>Solo Ou Vaso???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 smtClean="0"/>
              <a:t>Onde devo Plantar??</a:t>
            </a:r>
            <a:endParaRPr lang="pt-BR" sz="24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27" y="721894"/>
            <a:ext cx="2812351" cy="57912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904" y="711628"/>
            <a:ext cx="2859094" cy="588745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47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tângulo 155"/>
          <p:cNvSpPr/>
          <p:nvPr/>
        </p:nvSpPr>
        <p:spPr>
          <a:xfrm>
            <a:off x="407520" y="593640"/>
            <a:ext cx="11221920" cy="325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Retângulo 171"/>
          <p:cNvSpPr/>
          <p:nvPr/>
        </p:nvSpPr>
        <p:spPr>
          <a:xfrm>
            <a:off x="5580000" y="1610280"/>
            <a:ext cx="174960" cy="85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sp>
        <p:nvSpPr>
          <p:cNvPr id="258" name="Retângulo 172"/>
          <p:cNvSpPr/>
          <p:nvPr/>
        </p:nvSpPr>
        <p:spPr>
          <a:xfrm>
            <a:off x="551520" y="476640"/>
            <a:ext cx="10962720" cy="582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</a:t>
            </a: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PLANTIO NO SOLO 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Características especiais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- Solos ácidos, arenosos ou franco arenosos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- Solos argilosos = Muito profundos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- Sistema radicular superficial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- Não tolera terrenos encharcados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259" name="Picture 2"/>
          <p:cNvPicPr/>
          <p:nvPr/>
        </p:nvPicPr>
        <p:blipFill>
          <a:blip r:embed="rId3"/>
          <a:stretch/>
        </p:blipFill>
        <p:spPr>
          <a:xfrm>
            <a:off x="8472240" y="1052640"/>
            <a:ext cx="3487680" cy="5352120"/>
          </a:xfrm>
          <a:prstGeom prst="rect">
            <a:avLst/>
          </a:prstGeom>
          <a:ln w="0">
            <a:noFill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2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tângulo 158"/>
          <p:cNvSpPr/>
          <p:nvPr/>
        </p:nvSpPr>
        <p:spPr>
          <a:xfrm>
            <a:off x="407520" y="404640"/>
            <a:ext cx="11654280" cy="373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Retângulo 174"/>
          <p:cNvSpPr/>
          <p:nvPr/>
        </p:nvSpPr>
        <p:spPr>
          <a:xfrm>
            <a:off x="540000" y="1080000"/>
            <a:ext cx="11385000" cy="522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CONSTRUÇÃO DE CAMALHÕES PARA PLANTIO NO SOLO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- Porção de terra de lavoura mais elevado, entre dois regos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ou drenos.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Dimensões do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camalhão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- 1,00 metro de largura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- 0,40 metro de altura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- 0,50 metro sulco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</p:txBody>
      </p:sp>
      <p:pic>
        <p:nvPicPr>
          <p:cNvPr id="262" name="Imagem 175"/>
          <p:cNvPicPr/>
          <p:nvPr/>
        </p:nvPicPr>
        <p:blipFill>
          <a:blip r:embed="rId2"/>
          <a:stretch/>
        </p:blipFill>
        <p:spPr>
          <a:xfrm>
            <a:off x="6840000" y="1980000"/>
            <a:ext cx="4941000" cy="3533760"/>
          </a:xfrm>
          <a:prstGeom prst="rect">
            <a:avLst/>
          </a:prstGeom>
          <a:ln w="0">
            <a:noFill/>
          </a:ln>
        </p:spPr>
      </p:pic>
      <p:pic>
        <p:nvPicPr>
          <p:cNvPr id="263" name="Imagem 176"/>
          <p:cNvPicPr/>
          <p:nvPr/>
        </p:nvPicPr>
        <p:blipFill>
          <a:blip r:embed="rId3"/>
          <a:stretch/>
        </p:blipFill>
        <p:spPr>
          <a:xfrm>
            <a:off x="720000" y="3780000"/>
            <a:ext cx="5574600" cy="2154600"/>
          </a:xfrm>
          <a:prstGeom prst="rect">
            <a:avLst/>
          </a:prstGeom>
          <a:ln w="0">
            <a:noFill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Retângulo 162"/>
          <p:cNvSpPr/>
          <p:nvPr/>
        </p:nvSpPr>
        <p:spPr>
          <a:xfrm>
            <a:off x="191520" y="452880"/>
            <a:ext cx="11077920" cy="151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Retângulo 183"/>
          <p:cNvSpPr/>
          <p:nvPr/>
        </p:nvSpPr>
        <p:spPr>
          <a:xfrm>
            <a:off x="787865" y="717120"/>
            <a:ext cx="7707550" cy="614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</a:t>
            </a: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SOLO – CALAGEM E ADUBAÇÃO 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Estado de São Paulo não há receitas para níveis de adubação: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&gt; Específico para cada área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&gt; Falta ou excesso de adubo pode afetar a produção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&gt; Análise de solo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As quantidades  de calcário e fertilizantes vão depender: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&gt; Das condições nutricionais do solo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&gt; Condições físicas do solo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CALAGEM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Exigem condições ácidas (pH = 4,5 à 5,5)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Presença de  Alumínio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1026" name="Picture 2" descr="A importância da relação raiz-solo-substrato para entender o  desenvolvimento do mirtilo e melhorar sua eficiência produtiva |  Consultoria de Mirtil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923" y="3315366"/>
            <a:ext cx="4823854" cy="255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7229923" y="5869172"/>
            <a:ext cx="4727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https://blueberriesconsulting.com/pt/la-importancia-de-la-relacion-raiz-suelo-sustrato-para-entender-el-desarrollo-del-arandano-y-mejorar-su-eficiencia-productiva/</a:t>
            </a:r>
          </a:p>
        </p:txBody>
      </p:sp>
    </p:spTree>
    <p:extLst>
      <p:ext uri="{BB962C8B-B14F-4D97-AF65-F5344CB8AC3E}">
        <p14:creationId xmlns:p14="http://schemas.microsoft.com/office/powerpoint/2010/main" val="371230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tângulo 166"/>
          <p:cNvSpPr/>
          <p:nvPr/>
        </p:nvSpPr>
        <p:spPr>
          <a:xfrm>
            <a:off x="479520" y="5648040"/>
            <a:ext cx="10429920" cy="68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272" name="Retângulo 185"/>
          <p:cNvSpPr/>
          <p:nvPr/>
        </p:nvSpPr>
        <p:spPr>
          <a:xfrm>
            <a:off x="360000" y="735840"/>
            <a:ext cx="11637000" cy="555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ADUBAÇÃO PLANTIO - SOLO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 Adubação orgânica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: Alta resposta a quantidades elevadas de matéria orgânica no solo.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&gt; Melhora estrutura do solo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&gt; Retém umidade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&gt; Fornece nutrientes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Aplicar de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40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45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toneladas/ha – Estado de São Paulo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sp>
        <p:nvSpPr>
          <p:cNvPr id="273" name="Retângulo 186"/>
          <p:cNvSpPr/>
          <p:nvPr/>
        </p:nvSpPr>
        <p:spPr>
          <a:xfrm>
            <a:off x="5220000" y="313200"/>
            <a:ext cx="175320" cy="85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3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33b02271-7b25-4cc8-90eb-f06b8941bf9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93" y="561329"/>
            <a:ext cx="2868618" cy="590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46" y="561329"/>
            <a:ext cx="2859062" cy="588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86737"/>
            <a:ext cx="5458416" cy="265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74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Retângulo 186"/>
          <p:cNvSpPr/>
          <p:nvPr/>
        </p:nvSpPr>
        <p:spPr>
          <a:xfrm>
            <a:off x="1620000" y="1395360"/>
            <a:ext cx="4661280" cy="39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6" name="Retângulo 187"/>
          <p:cNvSpPr/>
          <p:nvPr/>
        </p:nvSpPr>
        <p:spPr>
          <a:xfrm>
            <a:off x="407520" y="764640"/>
            <a:ext cx="11438280" cy="561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CULTIVO EM VASO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&gt; </a:t>
            </a: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No Estado de São Paulo – </a:t>
            </a: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recomendação técnica para cultivo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&gt; Altas produções: 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                                 - Vaso (</a:t>
            </a: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2,0 </a:t>
            </a: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à </a:t>
            </a: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2,5 </a:t>
            </a: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kg/planta/ano) = média de vida útil</a:t>
            </a: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? / Variedades mais novas podendo chegar até 9Kg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                                   - Solo (1,0 à </a:t>
            </a: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1,5 </a:t>
            </a: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kg/planta/ano</a:t>
            </a:r>
            <a:r>
              <a:rPr lang="pt-BR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</a:p>
          <a:p>
            <a:pPr>
              <a:lnSpc>
                <a:spcPct val="100000"/>
              </a:lnSpc>
            </a:pP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&gt; Permite o cultivo em qualquer tipo de solo ou em superfícies sem solo.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&gt; Alto custo na implantação (Podendo chegar a 3 vezes mais que no solo)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&gt; Maior densidade = até 8.333 plantas/ha</a:t>
            </a:r>
            <a:endParaRPr lang="pt-BR" sz="2200" b="0" strike="noStrike" spc="-1" dirty="0">
              <a:latin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4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422" y="80781"/>
            <a:ext cx="6626641" cy="321806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422" y="3374929"/>
            <a:ext cx="6626641" cy="321806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904" y="711628"/>
            <a:ext cx="2859094" cy="588745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-81462" y="3052829"/>
            <a:ext cx="1860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Plantio em Vaso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9784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Retângulo 238"/>
          <p:cNvSpPr/>
          <p:nvPr/>
        </p:nvSpPr>
        <p:spPr>
          <a:xfrm>
            <a:off x="2104276" y="900000"/>
            <a:ext cx="9549720" cy="382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CONDIÇÕES IDEAIS DO SUBSTRATO PARA O DESENVOLVIMENTO DAS PLANTAS</a:t>
            </a:r>
            <a:endParaRPr lang="pt-BR" sz="18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&gt; Porosidade superior a 50%.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&gt;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Baixa salinidade, com a Condutividade Elétrica - C.E inferior a 0,5 </a:t>
            </a:r>
            <a:r>
              <a:rPr lang="pt-BR" sz="18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mS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/cm.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&gt; pH entre 4,5 a 5,0.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&gt; Retenção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moderada de água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latin typeface="Arial"/>
              </a:rPr>
              <a:t>&gt; Vasos de 30 a 35 litros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5" name="Picture 3"/>
          <p:cNvPicPr/>
          <p:nvPr/>
        </p:nvPicPr>
        <p:blipFill>
          <a:blip r:embed="rId3"/>
          <a:stretch/>
        </p:blipFill>
        <p:spPr>
          <a:xfrm>
            <a:off x="7378995" y="2966485"/>
            <a:ext cx="4304203" cy="341593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1831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Retângulo 192"/>
          <p:cNvSpPr/>
          <p:nvPr/>
        </p:nvSpPr>
        <p:spPr>
          <a:xfrm>
            <a:off x="1080000" y="1080000"/>
            <a:ext cx="3029040" cy="39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Retângulo 193"/>
          <p:cNvSpPr/>
          <p:nvPr/>
        </p:nvSpPr>
        <p:spPr>
          <a:xfrm>
            <a:off x="335520" y="423720"/>
            <a:ext cx="10429920" cy="23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sp>
        <p:nvSpPr>
          <p:cNvPr id="323" name="Retângulo 241"/>
          <p:cNvSpPr/>
          <p:nvPr/>
        </p:nvSpPr>
        <p:spPr>
          <a:xfrm>
            <a:off x="1386360" y="900000"/>
            <a:ext cx="10250640" cy="57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</a:t>
            </a: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SUBSTRATO</a:t>
            </a:r>
            <a:endParaRPr lang="pt-BR" sz="24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1- Casca de arroz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Crua + 30 % de turfa ou Composto orgânico;</a:t>
            </a:r>
          </a:p>
          <a:p>
            <a:pPr>
              <a:lnSpc>
                <a:spcPct val="100000"/>
              </a:lnSpc>
            </a:pPr>
            <a:endParaRPr lang="pt-BR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</a:rPr>
              <a:t>2- Casca de Pinus de Granulometria pequena ou triturada;</a:t>
            </a:r>
          </a:p>
          <a:p>
            <a:pPr>
              <a:lnSpc>
                <a:spcPct val="100000"/>
              </a:lnSpc>
            </a:pPr>
            <a:endParaRPr lang="pt-BR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pc="-1" dirty="0" smtClean="0">
                <a:solidFill>
                  <a:srgbClr val="000000"/>
                </a:solidFill>
                <a:latin typeface="Arial"/>
              </a:rPr>
              <a:t>3- Fibra + Chips de Coco.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324" name="Imagem 242"/>
          <p:cNvPicPr/>
          <p:nvPr/>
        </p:nvPicPr>
        <p:blipFill>
          <a:blip r:embed="rId2"/>
          <a:stretch/>
        </p:blipFill>
        <p:spPr>
          <a:xfrm>
            <a:off x="398852" y="3215445"/>
            <a:ext cx="3194749" cy="3325178"/>
          </a:xfrm>
          <a:prstGeom prst="rect">
            <a:avLst/>
          </a:prstGeom>
          <a:ln w="0">
            <a:noFill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2" name="AutoShape 2" descr="blob:https://web.whatsapp.com/24122937-ce30-4d7e-b3d0-4bfa5e9c093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888" y="1734216"/>
            <a:ext cx="2334112" cy="480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agem 8"/>
          <p:cNvPicPr/>
          <p:nvPr/>
        </p:nvPicPr>
        <p:blipFill>
          <a:blip r:embed="rId5"/>
          <a:stretch/>
        </p:blipFill>
        <p:spPr>
          <a:xfrm>
            <a:off x="3862083" y="3215445"/>
            <a:ext cx="5016103" cy="332517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38376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tângulo 207"/>
          <p:cNvSpPr/>
          <p:nvPr/>
        </p:nvSpPr>
        <p:spPr>
          <a:xfrm>
            <a:off x="1493489" y="928130"/>
            <a:ext cx="6693580" cy="34699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                   </a:t>
            </a:r>
            <a:r>
              <a:rPr lang="pt-BR" sz="2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FERTIRRIGAÇÃO </a:t>
            </a:r>
            <a:r>
              <a:rPr lang="pt-BR" sz="24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latin typeface="Arial"/>
              </a:rPr>
              <a:t>Principais Vantagens</a:t>
            </a:r>
            <a:endParaRPr lang="pt-BR" sz="2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Maior ajustamento dos fertilizantes.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Maior eficiência na absorção das raízes.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480" y="711628"/>
            <a:ext cx="2859094" cy="588745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7" name="Imagem 8"/>
          <p:cNvPicPr/>
          <p:nvPr/>
        </p:nvPicPr>
        <p:blipFill>
          <a:blip r:embed="rId4"/>
          <a:stretch/>
        </p:blipFill>
        <p:spPr>
          <a:xfrm>
            <a:off x="1639878" y="3530008"/>
            <a:ext cx="4667321" cy="2772151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9249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Retângulo 12"/>
          <p:cNvSpPr/>
          <p:nvPr/>
        </p:nvSpPr>
        <p:spPr>
          <a:xfrm>
            <a:off x="2160000" y="3228840"/>
            <a:ext cx="4662000" cy="39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Retângulo 13"/>
          <p:cNvSpPr/>
          <p:nvPr/>
        </p:nvSpPr>
        <p:spPr>
          <a:xfrm>
            <a:off x="2340000" y="3780000"/>
            <a:ext cx="2814840" cy="84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CaixaDeTexto 306"/>
          <p:cNvSpPr/>
          <p:nvPr/>
        </p:nvSpPr>
        <p:spPr>
          <a:xfrm>
            <a:off x="638640" y="692640"/>
            <a:ext cx="11286360" cy="597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</a:t>
            </a:r>
            <a:r>
              <a:rPr lang="pt-BR" sz="2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PODAS 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Equilíbrio entre o crescimento vegetativo e radicular e também na formação e na qualidade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dos frutos.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</a:t>
            </a:r>
            <a:r>
              <a:rPr lang="pt-BR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PODAS DE FORMAÇÃO</a:t>
            </a:r>
            <a:endParaRPr lang="pt-BR" sz="18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Remover galhos não vigorosos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Formação em taça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Eliminar flores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A planta começa a produzir frutos sem ter a parte vegetativa suficiente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Frutos pequenos e de baixa qualidade                         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6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Retângulo 15"/>
          <p:cNvSpPr/>
          <p:nvPr/>
        </p:nvSpPr>
        <p:spPr>
          <a:xfrm>
            <a:off x="2160000" y="3228840"/>
            <a:ext cx="4662000" cy="39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6" name="Retângulo 16"/>
          <p:cNvSpPr/>
          <p:nvPr/>
        </p:nvSpPr>
        <p:spPr>
          <a:xfrm>
            <a:off x="2340000" y="3780000"/>
            <a:ext cx="2814840" cy="84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7" name="CaixaDeTexto 314"/>
          <p:cNvSpPr/>
          <p:nvPr/>
        </p:nvSpPr>
        <p:spPr>
          <a:xfrm>
            <a:off x="2340000" y="1287000"/>
            <a:ext cx="15499440" cy="521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                                                                   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sp>
        <p:nvSpPr>
          <p:cNvPr id="408" name="CaixaDeTexto 315"/>
          <p:cNvSpPr/>
          <p:nvPr/>
        </p:nvSpPr>
        <p:spPr>
          <a:xfrm>
            <a:off x="1525342" y="960363"/>
            <a:ext cx="10666658" cy="43133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</a:t>
            </a:r>
            <a:r>
              <a:rPr lang="pt-BR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PODA DE PRODUÇÃO</a:t>
            </a:r>
            <a:endParaRPr lang="pt-BR" sz="18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Objetivo é controlar o tamanho dos ramos vigorosos que saem da base de plantas adultas e estimular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a emissão de ramos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laterais,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forçando a frutificação na porção média dos ramos que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produz os frutos de maior calibre.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Eliminar parte do ramo que já produziu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</a:t>
            </a:r>
            <a:r>
              <a:rPr lang="pt-BR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PODA DRÁSTICA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Não recomendada em plantas muito jovens; 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A partir de 1 ano;</a:t>
            </a:r>
            <a:endParaRPr lang="pt-BR" sz="1800" b="0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Deve – se fazer a 20cm de altura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10" name="Imagem 9"/>
          <p:cNvPicPr/>
          <p:nvPr/>
        </p:nvPicPr>
        <p:blipFill>
          <a:blip r:embed="rId3"/>
          <a:stretch/>
        </p:blipFill>
        <p:spPr>
          <a:xfrm>
            <a:off x="7559749" y="3915000"/>
            <a:ext cx="4316651" cy="2588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51363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86" y="1504082"/>
            <a:ext cx="2455741" cy="5056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4" name="Picture 2"/>
          <p:cNvPicPr/>
          <p:nvPr/>
        </p:nvPicPr>
        <p:blipFill>
          <a:blip r:embed="rId4"/>
          <a:stretch/>
        </p:blipFill>
        <p:spPr>
          <a:xfrm>
            <a:off x="3285593" y="1504082"/>
            <a:ext cx="5273615" cy="5056866"/>
          </a:xfrm>
          <a:prstGeom prst="rect">
            <a:avLst/>
          </a:prstGeom>
          <a:ln w="0">
            <a:noFill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300" y="1504082"/>
            <a:ext cx="2455741" cy="5056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056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Retângulo 19"/>
          <p:cNvSpPr/>
          <p:nvPr/>
        </p:nvSpPr>
        <p:spPr>
          <a:xfrm>
            <a:off x="2160000" y="3228840"/>
            <a:ext cx="4662000" cy="39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0" name="Retângulo 20"/>
          <p:cNvSpPr/>
          <p:nvPr/>
        </p:nvSpPr>
        <p:spPr>
          <a:xfrm>
            <a:off x="2340000" y="3780000"/>
            <a:ext cx="2814840" cy="84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1" name="CaixaDeTexto 324"/>
          <p:cNvSpPr/>
          <p:nvPr/>
        </p:nvSpPr>
        <p:spPr>
          <a:xfrm>
            <a:off x="1252440" y="1234440"/>
            <a:ext cx="9522360" cy="546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                          </a:t>
            </a: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</p:txBody>
      </p:sp>
      <p:sp>
        <p:nvSpPr>
          <p:cNvPr id="422" name="CaixaDeTexto 325"/>
          <p:cNvSpPr/>
          <p:nvPr/>
        </p:nvSpPr>
        <p:spPr>
          <a:xfrm>
            <a:off x="911520" y="773100"/>
            <a:ext cx="10365480" cy="601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</a:t>
            </a:r>
            <a:r>
              <a:rPr lang="pt-BR" sz="2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COLHEITA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Colher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na maturação dos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frutos;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 Qualidade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dos frutos na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colheita;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Epiderme </a:t>
            </a: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sensível a danos </a:t>
            </a: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mecânicos;</a:t>
            </a:r>
          </a:p>
          <a:p>
            <a:pPr marL="285750" indent="-285750">
              <a:lnSpc>
                <a:spcPct val="100000"/>
              </a:lnSpc>
              <a:buFontTx/>
              <a:buChar char="-"/>
            </a:pPr>
            <a:endParaRPr lang="pt-BR" spc="-1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buFontTx/>
              <a:buChar char="-"/>
            </a:pPr>
            <a:r>
              <a:rPr lang="pt-BR" sz="1800" b="0" strike="noStrike" spc="-1" dirty="0" smtClean="0">
                <a:solidFill>
                  <a:srgbClr val="000000"/>
                </a:solidFill>
                <a:latin typeface="Arial"/>
              </a:rPr>
              <a:t>Maturação desuniforme no cacho.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       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 dirty="0">
              <a:latin typeface="Arial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2" name="AutoShape 2" descr="blob:https://web.whatsapp.com/0464dc68-af79-4d88-84a0-e5739d7a5e4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blob:https://web.whatsapp.com/0464dc68-af79-4d88-84a0-e5739d7a5e4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6" descr="blob:https://web.whatsapp.com/7d44fd31-607a-43cf-9910-a4186f09f1e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9" descr="blob:https://web.whatsapp.com/0464dc68-af79-4d88-84a0-e5739d7a5e4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610" y="1562985"/>
            <a:ext cx="2444206" cy="5033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12" descr="blob:https://web.whatsapp.com/bbd98ff6-9470-4cc1-8919-1f865f53dea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038" y="1562987"/>
            <a:ext cx="2444206" cy="5033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15" descr="blob:https://web.whatsapp.com/bf43aa12-bfc1-40b4-a1bc-d38792b02c20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4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20" y="4079544"/>
            <a:ext cx="4371569" cy="212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54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60" y="1411083"/>
            <a:ext cx="10454247" cy="507684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997843" y="705541"/>
            <a:ext cx="4625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Produtora Rosa e Sérgio Yamamoto – Valinhos/SP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50083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Picture 4" descr="benefícios da amora neg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92" y="2340141"/>
            <a:ext cx="4663677" cy="317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Framboesa - Rubus idaeus - Frutas - InfoEsco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638" y="2024312"/>
            <a:ext cx="476250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287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12821" y="1747967"/>
            <a:ext cx="6553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prstClr val="black"/>
                </a:solidFill>
              </a:rPr>
              <a:t>Variedade trabalhada dentro do projeto BRS </a:t>
            </a:r>
            <a:r>
              <a:rPr lang="pt-BR" dirty="0" err="1" smtClean="0">
                <a:solidFill>
                  <a:prstClr val="black"/>
                </a:solidFill>
              </a:rPr>
              <a:t>Cainguá</a:t>
            </a:r>
            <a:r>
              <a:rPr lang="pt-BR" dirty="0" smtClean="0">
                <a:solidFill>
                  <a:prstClr val="black"/>
                </a:solidFill>
              </a:rPr>
              <a:t>, Tupy e </a:t>
            </a:r>
            <a:r>
              <a:rPr lang="pt-BR" dirty="0" err="1" smtClean="0">
                <a:solidFill>
                  <a:prstClr val="black"/>
                </a:solidFill>
              </a:rPr>
              <a:t>Brazos</a:t>
            </a:r>
            <a:r>
              <a:rPr lang="pt-BR" dirty="0" smtClean="0">
                <a:solidFill>
                  <a:prstClr val="black"/>
                </a:solidFill>
              </a:rPr>
              <a:t>;</a:t>
            </a:r>
          </a:p>
          <a:p>
            <a:endParaRPr lang="pt-BR" dirty="0">
              <a:solidFill>
                <a:prstClr val="black"/>
              </a:solidFill>
            </a:endParaRPr>
          </a:p>
          <a:p>
            <a:r>
              <a:rPr lang="pt-BR" dirty="0" smtClean="0">
                <a:solidFill>
                  <a:prstClr val="black"/>
                </a:solidFill>
              </a:rPr>
              <a:t>Novas variedades lançadas pela EMBRAPA no ano de 2024, BRS </a:t>
            </a:r>
            <a:r>
              <a:rPr lang="pt-BR" dirty="0" err="1" smtClean="0">
                <a:solidFill>
                  <a:prstClr val="black"/>
                </a:solidFill>
              </a:rPr>
              <a:t>Karajá</a:t>
            </a:r>
            <a:r>
              <a:rPr lang="pt-BR" dirty="0" smtClean="0">
                <a:solidFill>
                  <a:prstClr val="black"/>
                </a:solidFill>
              </a:rPr>
              <a:t> e BRS Terena;</a:t>
            </a:r>
          </a:p>
          <a:p>
            <a:endParaRPr lang="pt-BR" dirty="0">
              <a:solidFill>
                <a:prstClr val="black"/>
              </a:solidFill>
            </a:endParaRPr>
          </a:p>
          <a:p>
            <a:endParaRPr lang="pt-BR" dirty="0">
              <a:solidFill>
                <a:prstClr val="black"/>
              </a:solidFill>
            </a:endParaRPr>
          </a:p>
          <a:p>
            <a:endParaRPr lang="pt-BR" dirty="0">
              <a:solidFill>
                <a:prstClr val="black"/>
              </a:solidFill>
            </a:endParaRPr>
          </a:p>
          <a:p>
            <a:endParaRPr lang="pt-BR" dirty="0" smtClean="0">
              <a:solidFill>
                <a:prstClr val="black"/>
              </a:solidFill>
            </a:endParaRPr>
          </a:p>
          <a:p>
            <a:endParaRPr lang="pt-BR" dirty="0">
              <a:solidFill>
                <a:prstClr val="black"/>
              </a:solidFill>
            </a:endParaRPr>
          </a:p>
          <a:p>
            <a:endParaRPr lang="pt-BR" dirty="0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204" y="2842405"/>
            <a:ext cx="7083636" cy="344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888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741" y="1330873"/>
            <a:ext cx="6858957" cy="445832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785937" y="879842"/>
            <a:ext cx="3368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Sistema de Condução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089731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16" y="1593567"/>
            <a:ext cx="8343596" cy="405185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5760" y="2162755"/>
            <a:ext cx="21389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Produtor Ricardo Paulino – Jundiaí/SP</a:t>
            </a:r>
          </a:p>
          <a:p>
            <a:pPr algn="ctr"/>
            <a:endParaRPr lang="pt-BR" dirty="0"/>
          </a:p>
          <a:p>
            <a:pPr algn="ctr"/>
            <a:r>
              <a:rPr lang="pt-BR" dirty="0" smtClean="0"/>
              <a:t>Plantas com 4 meses de plantio.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7201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70" y="3589903"/>
            <a:ext cx="5378871" cy="261211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70" y="842838"/>
            <a:ext cx="5367130" cy="260641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422" y="842838"/>
            <a:ext cx="2602551" cy="535917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6490" y="2185801"/>
            <a:ext cx="21389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Produtor Ricardo Paulino – Jundiaí/SP</a:t>
            </a:r>
          </a:p>
          <a:p>
            <a:pPr algn="ctr"/>
            <a:endParaRPr lang="pt-BR" dirty="0"/>
          </a:p>
          <a:p>
            <a:pPr algn="ctr"/>
            <a:r>
              <a:rPr lang="pt-BR" dirty="0" smtClean="0"/>
              <a:t>Plantas em produção Novembro/2024.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2801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65" y="800309"/>
            <a:ext cx="6195436" cy="301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65" y="3697474"/>
            <a:ext cx="6195435" cy="301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282"/>
            <a:ext cx="5101430" cy="247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223283" y="1864946"/>
            <a:ext cx="4048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prstClr val="black"/>
                </a:solidFill>
              </a:rPr>
              <a:t>Colheita BRS </a:t>
            </a:r>
            <a:r>
              <a:rPr lang="pt-BR" sz="2400" dirty="0" err="1" smtClean="0">
                <a:solidFill>
                  <a:prstClr val="black"/>
                </a:solidFill>
              </a:rPr>
              <a:t>Cainguá</a:t>
            </a:r>
            <a:r>
              <a:rPr lang="pt-BR" sz="2400" dirty="0" smtClean="0">
                <a:solidFill>
                  <a:prstClr val="black"/>
                </a:solidFill>
              </a:rPr>
              <a:t> safra 2024, plantas com 1 ano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56310" y="3507165"/>
            <a:ext cx="4309206" cy="209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236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34189" y="1724526"/>
            <a:ext cx="78370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dirty="0"/>
              <a:t>Variedades não remontantes, a frutificação acontece em hastes de 1 ano com maior exigência de </a:t>
            </a:r>
            <a:r>
              <a:rPr lang="pt-BR" dirty="0" smtClean="0"/>
              <a:t>frio</a:t>
            </a:r>
          </a:p>
          <a:p>
            <a:pPr marL="285750" indent="-285750">
              <a:buFont typeface="Arial" pitchFamily="34" charset="0"/>
              <a:buChar char="•"/>
            </a:pPr>
            <a:endParaRPr lang="pt-BR" dirty="0"/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Para nossas condições de clima mais quente obrigatoriedade de variedades remontantes onde a frutificação acontece na haste do ano;</a:t>
            </a:r>
          </a:p>
          <a:p>
            <a:endParaRPr lang="pt-BR" dirty="0"/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Diferenciação floral durante o desenvolvimento vegetativo.</a:t>
            </a:r>
          </a:p>
          <a:p>
            <a:pPr marL="285750" indent="-285750">
              <a:buFont typeface="Arial" pitchFamily="34" charset="0"/>
              <a:buChar char="•"/>
            </a:pPr>
            <a:endParaRPr lang="pt-BR" dirty="0"/>
          </a:p>
          <a:p>
            <a:pPr marL="285750" indent="-285750">
              <a:buFont typeface="Arial" pitchFamily="34" charset="0"/>
              <a:buChar char="•"/>
            </a:pPr>
            <a:r>
              <a:rPr lang="pt-BR" dirty="0" smtClean="0"/>
              <a:t>Variedades: </a:t>
            </a:r>
            <a:r>
              <a:rPr lang="pt-BR" dirty="0" err="1" smtClean="0"/>
              <a:t>Altumn</a:t>
            </a:r>
            <a:r>
              <a:rPr lang="pt-BR" dirty="0" smtClean="0"/>
              <a:t> </a:t>
            </a:r>
            <a:r>
              <a:rPr lang="pt-BR" dirty="0" err="1" smtClean="0"/>
              <a:t>Bliss</a:t>
            </a:r>
            <a:r>
              <a:rPr lang="pt-BR" dirty="0" smtClean="0"/>
              <a:t> ,</a:t>
            </a:r>
            <a:r>
              <a:rPr lang="pt-BR" dirty="0" err="1" smtClean="0"/>
              <a:t>Heritage</a:t>
            </a:r>
            <a:r>
              <a:rPr lang="pt-BR" dirty="0"/>
              <a:t> </a:t>
            </a:r>
            <a:r>
              <a:rPr lang="pt-BR" dirty="0" smtClean="0"/>
              <a:t>e </a:t>
            </a:r>
            <a:r>
              <a:rPr lang="pt-BR" dirty="0" err="1" smtClean="0"/>
              <a:t>Sugana</a:t>
            </a:r>
            <a:r>
              <a:rPr lang="pt-BR" dirty="0" smtClean="0"/>
              <a:t>. 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679032" y="778042"/>
            <a:ext cx="3031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Escolha de Variedades</a:t>
            </a:r>
            <a:endParaRPr lang="pt-BR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4475" y="2185610"/>
            <a:ext cx="5760269" cy="280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37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927" y="3029446"/>
            <a:ext cx="2778776" cy="370503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876" y="1015640"/>
            <a:ext cx="2657861" cy="265786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876" y="3673501"/>
            <a:ext cx="2655461" cy="265546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723" y="823823"/>
            <a:ext cx="5868063" cy="284967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28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023" y="1333222"/>
            <a:ext cx="3565353" cy="479112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125433" y="160338"/>
            <a:ext cx="3359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prstClr val="black"/>
                </a:solidFill>
              </a:rPr>
              <a:t>LANÇAMENTO!!</a:t>
            </a:r>
            <a:endParaRPr lang="pt-BR" sz="2800" b="1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32696" y="2828259"/>
            <a:ext cx="4880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prstClr val="black"/>
                </a:solidFill>
              </a:rPr>
              <a:t>https://www.cati.sp.gov.br/portal/produtos-e-servicos/publicacoes/documentos-tecnicos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549656" y="4444409"/>
            <a:ext cx="346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prstClr val="black"/>
                </a:solidFill>
              </a:rPr>
              <a:t>Download Gratuito!! </a:t>
            </a:r>
            <a:endParaRPr lang="pt-BR" sz="2800" dirty="0">
              <a:solidFill>
                <a:prstClr val="black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96227" cy="14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1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048CA6E-79FE-BF7D-AF35-0F458ED105B9}"/>
              </a:ext>
            </a:extLst>
          </p:cNvPr>
          <p:cNvSpPr txBox="1">
            <a:spLocks/>
          </p:cNvSpPr>
          <p:nvPr/>
        </p:nvSpPr>
        <p:spPr>
          <a:xfrm>
            <a:off x="4574087" y="4794337"/>
            <a:ext cx="3043825" cy="275573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OBRIGADO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541293" y="481263"/>
            <a:ext cx="5109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Rodrigo </a:t>
            </a:r>
            <a:r>
              <a:rPr lang="pt-BR" sz="2400" dirty="0" err="1" smtClean="0"/>
              <a:t>Baccan</a:t>
            </a:r>
            <a:r>
              <a:rPr lang="pt-BR" sz="2400" dirty="0" smtClean="0"/>
              <a:t> – Chefe de Divisão</a:t>
            </a:r>
          </a:p>
          <a:p>
            <a:pPr algn="ctr"/>
            <a:r>
              <a:rPr lang="pt-BR" sz="2400" dirty="0" smtClean="0">
                <a:hlinkClick r:id="rId3"/>
              </a:rPr>
              <a:t>rodrigo.baccan@sp.gov.br</a:t>
            </a:r>
            <a:endParaRPr lang="pt-BR" sz="2400" dirty="0" smtClean="0"/>
          </a:p>
          <a:p>
            <a:pPr algn="ctr"/>
            <a:r>
              <a:rPr lang="pt-BR" sz="2400" dirty="0" smtClean="0"/>
              <a:t>19 37433878</a:t>
            </a:r>
          </a:p>
          <a:p>
            <a:pPr algn="ctr"/>
            <a:r>
              <a:rPr lang="pt-BR" sz="2400" dirty="0" smtClean="0"/>
              <a:t>19 998414543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116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40045</TotalTime>
  <Words>884</Words>
  <Application>Microsoft Office PowerPoint</Application>
  <PresentationFormat>Personalizar</PresentationFormat>
  <Paragraphs>499</Paragraphs>
  <Slides>39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Rocha</dc:creator>
  <cp:lastModifiedBy>CTI</cp:lastModifiedBy>
  <cp:revision>135</cp:revision>
  <cp:lastPrinted>2024-05-06T19:13:28Z</cp:lastPrinted>
  <dcterms:created xsi:type="dcterms:W3CDTF">2023-03-16T21:20:46Z</dcterms:created>
  <dcterms:modified xsi:type="dcterms:W3CDTF">2025-11-27T00:41:15Z</dcterms:modified>
</cp:coreProperties>
</file>