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media/image28.png" ContentType="image/png"/>
  <Override PartName="/ppt/media/image1.jpeg" ContentType="image/jpeg"/>
  <Override PartName="/ppt/media/image38.png" ContentType="image/png"/>
  <Override PartName="/ppt/media/image2.jpeg" ContentType="image/jpeg"/>
  <Override PartName="/ppt/media/image8.png" ContentType="image/png"/>
  <Override PartName="/ppt/media/image3.jpeg" ContentType="image/jpeg"/>
  <Override PartName="/ppt/media/image5.png" ContentType="image/png"/>
  <Override PartName="/ppt/media/image4.jpeg" ContentType="image/jpeg"/>
  <Override PartName="/ppt/media/image6.png" ContentType="image/png"/>
  <Override PartName="/ppt/media/image7.png" ContentType="image/png"/>
  <Override PartName="/ppt/media/image9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  <Override PartName="/ppt/media/image22.png" ContentType="image/png"/>
  <Override PartName="/ppt/media/image23.png" ContentType="image/png"/>
  <Override PartName="/ppt/media/image24.png" ContentType="image/png"/>
  <Override PartName="/ppt/media/image25.png" ContentType="image/png"/>
  <Override PartName="/ppt/media/image26.png" ContentType="image/png"/>
  <Override PartName="/ppt/media/image27.png" ContentType="image/png"/>
  <Override PartName="/ppt/media/image29.png" ContentType="image/png"/>
  <Override PartName="/ppt/media/image30.png" ContentType="image/png"/>
  <Override PartName="/ppt/media/image31.png" ContentType="image/png"/>
  <Override PartName="/ppt/media/image32.png" ContentType="image/png"/>
  <Override PartName="/ppt/media/image33.png" ContentType="image/png"/>
  <Override PartName="/ppt/media/image34.png" ContentType="image/png"/>
  <Override PartName="/ppt/media/image35.png" ContentType="image/png"/>
  <Override PartName="/ppt/media/image36.png" ContentType="image/png"/>
  <Override PartName="/ppt/media/image37.png" ContentType="image/png"/>
  <Override PartName="/ppt/media/image39.png" ContentType="image/png"/>
  <Override PartName="/ppt/media/image40.png" ContentType="image/png"/>
  <Override PartName="/ppt/media/image41.png" ContentType="image/png"/>
  <Override PartName="/ppt/media/image42.png" ContentType="image/png"/>
  <Override PartName="/ppt/media/image43.png" ContentType="image/png"/>
  <Override PartName="/ppt/media/image44.png" ContentType="image/png"/>
  <Override PartName="/ppt/media/image45.png" ContentType="image/png"/>
  <Override PartName="/ppt/media/image46.png" ContentType="image/png"/>
  <Override PartName="/ppt/media/image47.png" ContentType="image/png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pt-BR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12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13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pt-BR" sz="4400" spc="-1" strike="noStrike">
                <a:latin typeface="Arial"/>
              </a:rPr>
              <a:t>Clique para editar o formato do texto do título</a:t>
            </a:r>
            <a:endParaRPr b="0" lang="pt-BR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latin typeface="Arial"/>
              </a:rPr>
              <a:t>Clique para editar o formato do texto da estrutura de tópicos</a:t>
            </a:r>
            <a:endParaRPr b="0" lang="pt-B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pc="-1" strike="noStrike">
                <a:latin typeface="Arial"/>
              </a:rPr>
              <a:t>2.º nível da estrutura de tópicos</a:t>
            </a:r>
            <a:endParaRPr b="0" lang="pt-B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latin typeface="Arial"/>
              </a:rPr>
              <a:t>3.º nível da estrutura de tópicos</a:t>
            </a:r>
            <a:endParaRPr b="0" lang="pt-B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pc="-1" strike="noStrike">
                <a:latin typeface="Arial"/>
              </a:rPr>
              <a:t>4.º nível da estrutura de tópicos</a:t>
            </a:r>
            <a:endParaRPr b="0" lang="pt-B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5.º nível da estrutura de tópicos</a:t>
            </a:r>
            <a:endParaRPr b="0" lang="pt-B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6.º nível da estrutura de tópicos</a:t>
            </a:r>
            <a:endParaRPr b="0" lang="pt-B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7.º nível da estrutura de tópicos</a:t>
            </a:r>
            <a:endParaRPr b="0" lang="pt-BR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pt-BR" sz="4400" spc="-1" strike="noStrike">
                <a:latin typeface="Arial"/>
              </a:rPr>
              <a:t>Clique para editar o formato do texto do título</a:t>
            </a:r>
            <a:endParaRPr b="0" lang="pt-BR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latin typeface="Arial"/>
              </a:rPr>
              <a:t>Clique para editar o formato do texto da estrutura de tópicos</a:t>
            </a:r>
            <a:endParaRPr b="0" lang="pt-B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pc="-1" strike="noStrike">
                <a:latin typeface="Arial"/>
              </a:rPr>
              <a:t>2.º nível da estrutura de tópicos</a:t>
            </a:r>
            <a:endParaRPr b="0" lang="pt-B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latin typeface="Arial"/>
              </a:rPr>
              <a:t>3.º nível da estrutura de tópicos</a:t>
            </a:r>
            <a:endParaRPr b="0" lang="pt-B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pc="-1" strike="noStrike">
                <a:latin typeface="Arial"/>
              </a:rPr>
              <a:t>4.º nível da estrutura de tópicos</a:t>
            </a:r>
            <a:endParaRPr b="0" lang="pt-B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5.º nível da estrutura de tópicos</a:t>
            </a:r>
            <a:endParaRPr b="0" lang="pt-B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6.º nível da estrutura de tópicos</a:t>
            </a:r>
            <a:endParaRPr b="0" lang="pt-B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7.º nível da estrutura de tópicos</a:t>
            </a:r>
            <a:endParaRPr b="0" lang="pt-BR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pt-BR" sz="4400" spc="-1" strike="noStrike">
                <a:latin typeface="Arial"/>
              </a:rPr>
              <a:t>Clique para editar o formato do texto do título</a:t>
            </a:r>
            <a:endParaRPr b="0" lang="pt-BR" sz="4400" spc="-1" strike="noStrike"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latin typeface="Arial"/>
              </a:rPr>
              <a:t>Clique para editar o formato do texto da estrutura de tópicos</a:t>
            </a:r>
            <a:endParaRPr b="0" lang="pt-B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pc="-1" strike="noStrike">
                <a:latin typeface="Arial"/>
              </a:rPr>
              <a:t>2.º nível da estrutura de tópicos</a:t>
            </a:r>
            <a:endParaRPr b="0" lang="pt-B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latin typeface="Arial"/>
              </a:rPr>
              <a:t>3.º nível da estrutura de tópicos</a:t>
            </a:r>
            <a:endParaRPr b="0" lang="pt-B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pc="-1" strike="noStrike">
                <a:latin typeface="Arial"/>
              </a:rPr>
              <a:t>4.º nível da estrutura de tópicos</a:t>
            </a:r>
            <a:endParaRPr b="0" lang="pt-B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5.º nível da estrutura de tópicos</a:t>
            </a:r>
            <a:endParaRPr b="0" lang="pt-B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6.º nível da estrutura de tópicos</a:t>
            </a:r>
            <a:endParaRPr b="0" lang="pt-B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7.º nível da estrutura de tópicos</a:t>
            </a:r>
            <a:endParaRPr b="0" lang="pt-BR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slideLayout" Target="../slideLayouts/slideLayout2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slideLayout" Target="../slideLayouts/slideLayout2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2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slideLayout" Target="../slideLayouts/slideLayout2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2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2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2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slideLayout" Target="../slideLayouts/slideLayout2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image" Target="../media/image27.png"/><Relationship Id="rId3" Type="http://schemas.openxmlformats.org/officeDocument/2006/relationships/slideLayout" Target="../slideLayouts/slideLayout2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slideLayout" Target="../slideLayouts/slideLayout2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slideLayout" Target="../slideLayouts/slideLayout25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slideLayout" Target="../slideLayouts/slideLayout25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slideLayout" Target="../slideLayouts/slideLayout25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Layout" Target="../slideLayouts/slideLayout25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slideLayout" Target="../slideLayouts/slideLayout25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5.png"/><Relationship Id="rId3" Type="http://schemas.openxmlformats.org/officeDocument/2006/relationships/slideLayout" Target="../slideLayouts/slideLayout25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slideLayout" Target="../slideLayouts/slideLayout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37.png"/><Relationship Id="rId2" Type="http://schemas.openxmlformats.org/officeDocument/2006/relationships/slideLayout" Target="../slideLayouts/slideLayout25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slideLayout" Target="../slideLayouts/slideLayout25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slideLayout" Target="../slideLayouts/slideLayout25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slideLayout" Target="../slideLayouts/slideLayout25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41.png"/><Relationship Id="rId2" Type="http://schemas.openxmlformats.org/officeDocument/2006/relationships/slideLayout" Target="../slideLayouts/slideLayout25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43.png"/><Relationship Id="rId3" Type="http://schemas.openxmlformats.org/officeDocument/2006/relationships/slideLayout" Target="../slideLayouts/slideLayout25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45.png"/><Relationship Id="rId3" Type="http://schemas.openxmlformats.org/officeDocument/2006/relationships/image" Target="../media/image46.png"/><Relationship Id="rId4" Type="http://schemas.openxmlformats.org/officeDocument/2006/relationships/slideLayout" Target="../slideLayouts/slideLayout25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47.png"/><Relationship Id="rId2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ítulo 1"/>
          <p:cNvSpPr/>
          <p:nvPr/>
        </p:nvSpPr>
        <p:spPr>
          <a:xfrm>
            <a:off x="7728480" y="5019840"/>
            <a:ext cx="3514680" cy="74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72000"/>
          </a:bodyPr>
          <a:p>
            <a:pPr>
              <a:lnSpc>
                <a:spcPct val="150000"/>
              </a:lnSpc>
            </a:pPr>
            <a:r>
              <a:rPr b="1" lang="pt-BR" sz="1000" spc="-1" strike="noStrike">
                <a:solidFill>
                  <a:srgbClr val="000000"/>
                </a:solidFill>
                <a:latin typeface="Verdana"/>
                <a:ea typeface="Verdana"/>
              </a:rPr>
              <a:t>Tema da apresentação: 2º BERRY DAY – Nutrição Projeto Frutas vermelhas SP</a:t>
            </a:r>
            <a:endParaRPr b="0" lang="pt-BR" sz="1000" spc="-1" strike="noStrike">
              <a:latin typeface="Arial"/>
            </a:endParaRPr>
          </a:p>
          <a:p>
            <a:pPr>
              <a:lnSpc>
                <a:spcPct val="150000"/>
              </a:lnSpc>
            </a:pPr>
            <a:r>
              <a:rPr b="0" lang="pt-BR" sz="1000" spc="-1" strike="noStrike">
                <a:solidFill>
                  <a:srgbClr val="000000"/>
                </a:solidFill>
                <a:latin typeface="Verdana"/>
                <a:ea typeface="Verdana"/>
              </a:rPr>
              <a:t>Data: 27/11/2025</a:t>
            </a:r>
            <a:endParaRPr b="0" lang="pt-BR" sz="1000" spc="-1" strike="noStrike">
              <a:latin typeface="Arial"/>
            </a:endParaRPr>
          </a:p>
          <a:p>
            <a:pPr>
              <a:lnSpc>
                <a:spcPct val="150000"/>
              </a:lnSpc>
            </a:pPr>
            <a:r>
              <a:rPr b="0" lang="pt-BR" sz="1000" spc="-1" strike="noStrike">
                <a:solidFill>
                  <a:srgbClr val="000000"/>
                </a:solidFill>
                <a:latin typeface="Verdana"/>
                <a:ea typeface="Verdana"/>
              </a:rPr>
              <a:t>Versão</a:t>
            </a:r>
            <a:endParaRPr b="0" lang="pt-BR" sz="1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" descr=""/>
          <p:cNvPicPr/>
          <p:nvPr/>
        </p:nvPicPr>
        <p:blipFill>
          <a:blip r:embed="rId1"/>
          <a:stretch/>
        </p:blipFill>
        <p:spPr>
          <a:xfrm>
            <a:off x="1774080" y="1214640"/>
            <a:ext cx="8819280" cy="4484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"/>
          <p:cNvSpPr/>
          <p:nvPr/>
        </p:nvSpPr>
        <p:spPr>
          <a:xfrm>
            <a:off x="1620000" y="1122120"/>
            <a:ext cx="9534240" cy="85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PARTICIPAÇÃO DOS NUTRIENTES NA FORMAÇÃO DA PRODUÇÃO DA FRAMBOESA,                                         AMORA PRETA E MIRTILO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17" name=""/>
          <p:cNvSpPr/>
          <p:nvPr/>
        </p:nvSpPr>
        <p:spPr>
          <a:xfrm>
            <a:off x="1800000" y="2520000"/>
            <a:ext cx="9174240" cy="417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CULTIVADAS: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Solo – Substrato natural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Vaso (substrato – Solução Nutritiva)  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</p:txBody>
      </p:sp>
      <p:pic>
        <p:nvPicPr>
          <p:cNvPr id="118" name="" descr=""/>
          <p:cNvPicPr/>
          <p:nvPr/>
        </p:nvPicPr>
        <p:blipFill>
          <a:blip r:embed="rId1"/>
          <a:stretch/>
        </p:blipFill>
        <p:spPr>
          <a:xfrm>
            <a:off x="5940000" y="2700000"/>
            <a:ext cx="3414240" cy="1974240"/>
          </a:xfrm>
          <a:prstGeom prst="rect">
            <a:avLst/>
          </a:prstGeom>
          <a:ln w="0">
            <a:noFill/>
          </a:ln>
        </p:spPr>
      </p:pic>
      <p:pic>
        <p:nvPicPr>
          <p:cNvPr id="119" name="" descr=""/>
          <p:cNvPicPr/>
          <p:nvPr/>
        </p:nvPicPr>
        <p:blipFill>
          <a:blip r:embed="rId2"/>
          <a:stretch/>
        </p:blipFill>
        <p:spPr>
          <a:xfrm>
            <a:off x="5940000" y="4860000"/>
            <a:ext cx="3414240" cy="1794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"/>
          <p:cNvSpPr/>
          <p:nvPr/>
        </p:nvSpPr>
        <p:spPr>
          <a:xfrm>
            <a:off x="1035360" y="1080000"/>
            <a:ext cx="10298880" cy="539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   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Nutrientes de plantas = Definição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A planta não completa seu ciclo na ausência do elemento.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A função do elemento não pode ser substituída por outro.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Elemento deve estar diretamente envolvido no metabolismo.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                  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Participação de nutrientes na formação da produção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1- Fotossíntese: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Nutrientes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Oxigênio 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Gás carbônico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Água </a:t>
            </a:r>
            <a:endParaRPr b="0" lang="pt-BR" sz="1800" spc="-1" strike="noStrike">
              <a:latin typeface="Arial"/>
            </a:endParaRPr>
          </a:p>
        </p:txBody>
      </p:sp>
      <p:pic>
        <p:nvPicPr>
          <p:cNvPr id="121" name="" descr=""/>
          <p:cNvPicPr/>
          <p:nvPr/>
        </p:nvPicPr>
        <p:blipFill>
          <a:blip r:embed="rId1"/>
          <a:stretch/>
        </p:blipFill>
        <p:spPr>
          <a:xfrm>
            <a:off x="5040000" y="4320000"/>
            <a:ext cx="4529160" cy="1974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"/>
          <p:cNvSpPr/>
          <p:nvPr/>
        </p:nvSpPr>
        <p:spPr>
          <a:xfrm>
            <a:off x="360000" y="540000"/>
            <a:ext cx="11334240" cy="725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2- Estrutura da Planta: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                                                                                    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3- Absorção e transporte de água: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 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Ex:  Potássio/abertura de estômatos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</p:txBody>
      </p:sp>
      <p:pic>
        <p:nvPicPr>
          <p:cNvPr id="123" name="" descr=""/>
          <p:cNvPicPr/>
          <p:nvPr/>
        </p:nvPicPr>
        <p:blipFill>
          <a:blip r:embed="rId1"/>
          <a:stretch/>
        </p:blipFill>
        <p:spPr>
          <a:xfrm>
            <a:off x="3780000" y="720000"/>
            <a:ext cx="6834240" cy="3594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"/>
          <p:cNvSpPr/>
          <p:nvPr/>
        </p:nvSpPr>
        <p:spPr>
          <a:xfrm>
            <a:off x="900000" y="900000"/>
            <a:ext cx="10794240" cy="8275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4- Tolerância aos estresses ambientais: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Hídrico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                     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Geada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                                                          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</p:txBody>
      </p:sp>
      <p:pic>
        <p:nvPicPr>
          <p:cNvPr id="125" name="" descr=""/>
          <p:cNvPicPr/>
          <p:nvPr/>
        </p:nvPicPr>
        <p:blipFill>
          <a:blip r:embed="rId1"/>
          <a:stretch/>
        </p:blipFill>
        <p:spPr>
          <a:xfrm>
            <a:off x="2700000" y="1800000"/>
            <a:ext cx="3234600" cy="1614600"/>
          </a:xfrm>
          <a:prstGeom prst="rect">
            <a:avLst/>
          </a:prstGeom>
          <a:ln w="0">
            <a:noFill/>
          </a:ln>
        </p:spPr>
      </p:pic>
      <p:pic>
        <p:nvPicPr>
          <p:cNvPr id="126" name="" descr=""/>
          <p:cNvPicPr/>
          <p:nvPr/>
        </p:nvPicPr>
        <p:blipFill>
          <a:blip r:embed="rId2"/>
          <a:stretch/>
        </p:blipFill>
        <p:spPr>
          <a:xfrm>
            <a:off x="7200000" y="1800000"/>
            <a:ext cx="3594960" cy="1614960"/>
          </a:xfrm>
          <a:prstGeom prst="rect">
            <a:avLst/>
          </a:prstGeom>
          <a:ln w="0">
            <a:noFill/>
          </a:ln>
        </p:spPr>
      </p:pic>
      <p:pic>
        <p:nvPicPr>
          <p:cNvPr id="127" name="" descr=""/>
          <p:cNvPicPr/>
          <p:nvPr/>
        </p:nvPicPr>
        <p:blipFill>
          <a:blip r:embed="rId3"/>
          <a:stretch/>
        </p:blipFill>
        <p:spPr>
          <a:xfrm>
            <a:off x="3600000" y="3960000"/>
            <a:ext cx="4824360" cy="1794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"/>
          <p:cNvSpPr/>
          <p:nvPr/>
        </p:nvSpPr>
        <p:spPr>
          <a:xfrm>
            <a:off x="870120" y="1080000"/>
            <a:ext cx="10706400" cy="3668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5- Tolerância a ataques de patógenos:                                                                                                       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</p:txBody>
      </p:sp>
      <p:pic>
        <p:nvPicPr>
          <p:cNvPr id="129" name="" descr=""/>
          <p:cNvPicPr/>
          <p:nvPr/>
        </p:nvPicPr>
        <p:blipFill>
          <a:blip r:embed="rId1"/>
          <a:stretch/>
        </p:blipFill>
        <p:spPr>
          <a:xfrm>
            <a:off x="1080000" y="1620000"/>
            <a:ext cx="4494960" cy="2694960"/>
          </a:xfrm>
          <a:prstGeom prst="rect">
            <a:avLst/>
          </a:prstGeom>
          <a:ln w="0">
            <a:noFill/>
          </a:ln>
        </p:spPr>
      </p:pic>
      <p:pic>
        <p:nvPicPr>
          <p:cNvPr id="130" name="" descr=""/>
          <p:cNvPicPr/>
          <p:nvPr/>
        </p:nvPicPr>
        <p:blipFill>
          <a:blip r:embed="rId2"/>
          <a:stretch/>
        </p:blipFill>
        <p:spPr>
          <a:xfrm>
            <a:off x="5940000" y="1547640"/>
            <a:ext cx="5755320" cy="2767680"/>
          </a:xfrm>
          <a:prstGeom prst="rect">
            <a:avLst/>
          </a:prstGeom>
          <a:ln w="0">
            <a:noFill/>
          </a:ln>
        </p:spPr>
      </p:pic>
      <p:sp>
        <p:nvSpPr>
          <p:cNvPr id="131" name=""/>
          <p:cNvSpPr/>
          <p:nvPr/>
        </p:nvSpPr>
        <p:spPr>
          <a:xfrm>
            <a:off x="900000" y="5000760"/>
            <a:ext cx="11337840" cy="1109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6- Absorção, transporte e assimilação de outros nutrientes                                                                                   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Incorporação de nutrientes minerais em substâncias orgânicas, tais como pigmentos, cofatores enzimáticos,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lipídios, ácidos nucléicos, aminoácidos etc.</a:t>
            </a:r>
            <a:endParaRPr b="0" lang="pt-B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"/>
          <p:cNvSpPr/>
          <p:nvPr/>
        </p:nvSpPr>
        <p:spPr>
          <a:xfrm>
            <a:off x="696240" y="1080000"/>
            <a:ext cx="10819080" cy="904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                         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NUTRIENTES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1- Macronutrientes ( exigidos em grandes quantidades):    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Nitrogênio (N) - Desenvolvimento geral da planta, é um componente da clorofila, a molécula responsável pela fotossíntese.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Fósforo (P) - Desenvolvimento das raízes, produção de frutos e sementes, resistência a pragas e no desenvolvimento de perfilhos.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Potássio (K) - Fechamento e abertura dos estômatos e a produção de frutos e grãos.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Cálcio (Ca) - Formação e estabilidade das paredes celulares,rigidez aos tecidos e melhora a resistência a estresses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Magnésio (Mg) - Fundamental para a absorção e o transporte de nutrientes como nitrogênio e fósforo,  contribui para a saúde das raízes.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Enxofre (S) -  Atua na regulação de enzimas.                                                                                                                                          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"/>
          <p:cNvSpPr/>
          <p:nvPr/>
        </p:nvSpPr>
        <p:spPr>
          <a:xfrm>
            <a:off x="900000" y="720000"/>
            <a:ext cx="11555640" cy="443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2- Micronutrientes (exigidos em pequenas quantidades)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Boro (B) - Formação das paredes celulares, no transporte de carboidratos (açúcares), na divisão celular e no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processo reprodutivo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Ferro (Fe) - Participa de processos essenciais como a fotossíntese, a respiração celular e a síntese de clorofila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Manganês (Mn) - Desempenha funções cruciais nas plantas, especialmente na fotossíntese.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Zinco (Zn) -  Produção de hormônios de crescimento e para a integridade celular e de membranas,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influenciando o desenvolvimento, a produtividade, a resistência a doenças e o equilíbrio geral da planta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Cobre (Cu) -    Resistência a doenças e estresses abióticos, como seca.                   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Molibdênio (Mo) - A principal função do molibdênio nas plantas é atuar no metabolismo do nitrogênio.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                                                                        </a:t>
            </a:r>
            <a:endParaRPr b="0" lang="pt-B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"/>
          <p:cNvSpPr/>
          <p:nvPr/>
        </p:nvSpPr>
        <p:spPr>
          <a:xfrm>
            <a:off x="709560" y="1260000"/>
            <a:ext cx="7966440" cy="494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  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QUAL A QUANTIDADE DE NUTRIENTES  ?  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1- Quantidade de nutrientes no solo ?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2- Exigências das espécies (Mirtilo, Framboesa e Amora Preta)  ?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3- Condições balanceadas ?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               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RESPOSTAS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 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Análise de Solo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Amostragem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Análise química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Recomendação de calagem e adubação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                                              </a:t>
            </a:r>
            <a:endParaRPr b="0" lang="pt-BR" sz="1800" spc="-1" strike="noStrike">
              <a:latin typeface="Arial"/>
            </a:endParaRPr>
          </a:p>
        </p:txBody>
      </p:sp>
      <p:pic>
        <p:nvPicPr>
          <p:cNvPr id="135" name="" descr=""/>
          <p:cNvPicPr/>
          <p:nvPr/>
        </p:nvPicPr>
        <p:blipFill>
          <a:blip r:embed="rId1"/>
          <a:stretch/>
        </p:blipFill>
        <p:spPr>
          <a:xfrm>
            <a:off x="7020000" y="4140000"/>
            <a:ext cx="4855320" cy="2515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"/>
          <p:cNvSpPr/>
          <p:nvPr/>
        </p:nvSpPr>
        <p:spPr>
          <a:xfrm>
            <a:off x="540000" y="1080000"/>
            <a:ext cx="6768720" cy="162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Pesquisas e observações no campo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                                                          </a:t>
            </a:r>
            <a:endParaRPr b="0" lang="pt-BR" sz="1800" spc="-1" strike="noStrike">
              <a:latin typeface="Arial"/>
            </a:endParaRPr>
          </a:p>
        </p:txBody>
      </p:sp>
      <p:pic>
        <p:nvPicPr>
          <p:cNvPr id="137" name="" descr=""/>
          <p:cNvPicPr/>
          <p:nvPr/>
        </p:nvPicPr>
        <p:blipFill>
          <a:blip r:embed="rId1"/>
          <a:stretch/>
        </p:blipFill>
        <p:spPr>
          <a:xfrm>
            <a:off x="720000" y="1620000"/>
            <a:ext cx="4135320" cy="2155320"/>
          </a:xfrm>
          <a:prstGeom prst="rect">
            <a:avLst/>
          </a:prstGeom>
          <a:ln w="0">
            <a:noFill/>
          </a:ln>
        </p:spPr>
      </p:pic>
      <p:pic>
        <p:nvPicPr>
          <p:cNvPr id="138" name="" descr=""/>
          <p:cNvPicPr/>
          <p:nvPr/>
        </p:nvPicPr>
        <p:blipFill>
          <a:blip r:embed="rId2"/>
          <a:stretch/>
        </p:blipFill>
        <p:spPr>
          <a:xfrm>
            <a:off x="5760000" y="1620000"/>
            <a:ext cx="5215320" cy="2155320"/>
          </a:xfrm>
          <a:prstGeom prst="rect">
            <a:avLst/>
          </a:prstGeom>
          <a:ln w="0">
            <a:noFill/>
          </a:ln>
        </p:spPr>
      </p:pic>
      <p:sp>
        <p:nvSpPr>
          <p:cNvPr id="139" name=""/>
          <p:cNvSpPr/>
          <p:nvPr/>
        </p:nvSpPr>
        <p:spPr>
          <a:xfrm>
            <a:off x="540000" y="4140000"/>
            <a:ext cx="10336680" cy="238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Condições balanceadas de nutrientes                                                                                              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b="0" lang="pt-BR" sz="1800" spc="-1" strike="noStrike">
              <a:latin typeface="Arial"/>
            </a:endParaRPr>
          </a:p>
        </p:txBody>
      </p:sp>
      <p:pic>
        <p:nvPicPr>
          <p:cNvPr id="140" name="" descr=""/>
          <p:cNvPicPr/>
          <p:nvPr/>
        </p:nvPicPr>
        <p:blipFill>
          <a:blip r:embed="rId3"/>
          <a:stretch/>
        </p:blipFill>
        <p:spPr>
          <a:xfrm>
            <a:off x="1800000" y="4500000"/>
            <a:ext cx="6655320" cy="2029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"/>
          <p:cNvSpPr/>
          <p:nvPr/>
        </p:nvSpPr>
        <p:spPr>
          <a:xfrm>
            <a:off x="720000" y="900000"/>
            <a:ext cx="7867800" cy="443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SINTOMAS DE DEFICIÊNCIAS NUTRICIONAIS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1- Framboesa                                                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              </a:t>
            </a:r>
            <a:endParaRPr b="0" lang="pt-BR" sz="1800" spc="-1" strike="noStrike">
              <a:latin typeface="Arial"/>
            </a:endParaRPr>
          </a:p>
        </p:txBody>
      </p:sp>
      <p:pic>
        <p:nvPicPr>
          <p:cNvPr id="142" name="" descr=""/>
          <p:cNvPicPr/>
          <p:nvPr/>
        </p:nvPicPr>
        <p:blipFill>
          <a:blip r:embed="rId1"/>
          <a:stretch/>
        </p:blipFill>
        <p:spPr>
          <a:xfrm>
            <a:off x="3780000" y="2160000"/>
            <a:ext cx="5215320" cy="4315320"/>
          </a:xfrm>
          <a:prstGeom prst="rect">
            <a:avLst/>
          </a:prstGeom>
          <a:ln w="0">
            <a:noFill/>
          </a:ln>
        </p:spPr>
      </p:pic>
      <p:sp>
        <p:nvSpPr>
          <p:cNvPr id="143" name=""/>
          <p:cNvSpPr/>
          <p:nvPr/>
        </p:nvSpPr>
        <p:spPr>
          <a:xfrm>
            <a:off x="900000" y="690840"/>
            <a:ext cx="12721680" cy="34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QUAIS AS CONSEQUÊNCIAS ?                                                                                                     </a:t>
            </a:r>
            <a:endParaRPr b="0" lang="pt-B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" descr=""/>
          <p:cNvPicPr/>
          <p:nvPr/>
        </p:nvPicPr>
        <p:blipFill>
          <a:blip r:embed="rId1"/>
          <a:stretch/>
        </p:blipFill>
        <p:spPr>
          <a:xfrm>
            <a:off x="2931480" y="1305000"/>
            <a:ext cx="6504480" cy="4303800"/>
          </a:xfrm>
          <a:prstGeom prst="rect">
            <a:avLst/>
          </a:prstGeom>
          <a:ln w="0">
            <a:noFill/>
          </a:ln>
        </p:spPr>
      </p:pic>
      <p:sp>
        <p:nvSpPr>
          <p:cNvPr id="145" name=""/>
          <p:cNvSpPr/>
          <p:nvPr/>
        </p:nvSpPr>
        <p:spPr>
          <a:xfrm>
            <a:off x="2322000" y="540000"/>
            <a:ext cx="6692760" cy="34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        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SINTOMAS DE DEFICIÊNCIA EM FRAMBOESA</a:t>
            </a:r>
            <a:endParaRPr b="0" lang="pt-B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" descr=""/>
          <p:cNvPicPr/>
          <p:nvPr/>
        </p:nvPicPr>
        <p:blipFill>
          <a:blip r:embed="rId1"/>
          <a:stretch/>
        </p:blipFill>
        <p:spPr>
          <a:xfrm>
            <a:off x="2520000" y="1080000"/>
            <a:ext cx="7226280" cy="3778200"/>
          </a:xfrm>
          <a:prstGeom prst="rect">
            <a:avLst/>
          </a:prstGeom>
          <a:ln w="0">
            <a:noFill/>
          </a:ln>
        </p:spPr>
      </p:pic>
      <p:sp>
        <p:nvSpPr>
          <p:cNvPr id="147" name=""/>
          <p:cNvSpPr/>
          <p:nvPr/>
        </p:nvSpPr>
        <p:spPr>
          <a:xfrm>
            <a:off x="899640" y="540000"/>
            <a:ext cx="1815840" cy="34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2- Amora preta  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48" name=""/>
          <p:cNvSpPr/>
          <p:nvPr/>
        </p:nvSpPr>
        <p:spPr>
          <a:xfrm>
            <a:off x="2700000" y="5400000"/>
            <a:ext cx="178920" cy="856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</p:txBody>
      </p:sp>
      <p:sp>
        <p:nvSpPr>
          <p:cNvPr id="149" name=""/>
          <p:cNvSpPr/>
          <p:nvPr/>
        </p:nvSpPr>
        <p:spPr>
          <a:xfrm>
            <a:off x="2700000" y="4860000"/>
            <a:ext cx="7184880" cy="162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Sintomas visuais de deficiência de macronutrientes, boro e ferro e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composição mineral de Amoreira-preta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Autores:  Filipe Bittencourt Machado de Souza, Rafael Pio, Viviane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Amaral Toledo Coelho,  Cleber Lázaro Rodas e  Inêz Pereira da Silva - Universidade de Lavras/MG  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"/>
          <p:cNvSpPr/>
          <p:nvPr/>
        </p:nvSpPr>
        <p:spPr>
          <a:xfrm>
            <a:off x="1260000" y="900000"/>
            <a:ext cx="9628200" cy="342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3- Mirtilo                                                                                                                                      </a:t>
            </a:r>
            <a:endParaRPr b="0" lang="pt-BR" sz="1800" spc="-1" strike="noStrike">
              <a:latin typeface="Arial"/>
            </a:endParaRPr>
          </a:p>
        </p:txBody>
      </p:sp>
      <p:pic>
        <p:nvPicPr>
          <p:cNvPr id="151" name="" descr=""/>
          <p:cNvPicPr/>
          <p:nvPr/>
        </p:nvPicPr>
        <p:blipFill>
          <a:blip r:embed="rId1"/>
          <a:stretch/>
        </p:blipFill>
        <p:spPr>
          <a:xfrm>
            <a:off x="6300000" y="1244160"/>
            <a:ext cx="4103280" cy="2353680"/>
          </a:xfrm>
          <a:prstGeom prst="rect">
            <a:avLst/>
          </a:prstGeom>
          <a:ln w="0">
            <a:noFill/>
          </a:ln>
        </p:spPr>
      </p:pic>
      <p:pic>
        <p:nvPicPr>
          <p:cNvPr id="152" name="" descr=""/>
          <p:cNvPicPr/>
          <p:nvPr/>
        </p:nvPicPr>
        <p:blipFill>
          <a:blip r:embed="rId2"/>
          <a:stretch/>
        </p:blipFill>
        <p:spPr>
          <a:xfrm>
            <a:off x="1080000" y="4140000"/>
            <a:ext cx="4495680" cy="2157840"/>
          </a:xfrm>
          <a:prstGeom prst="rect">
            <a:avLst/>
          </a:prstGeom>
          <a:ln w="0">
            <a:noFill/>
          </a:ln>
        </p:spPr>
      </p:pic>
      <p:pic>
        <p:nvPicPr>
          <p:cNvPr id="153" name="" descr=""/>
          <p:cNvPicPr/>
          <p:nvPr/>
        </p:nvPicPr>
        <p:blipFill>
          <a:blip r:embed="rId3"/>
          <a:stretch/>
        </p:blipFill>
        <p:spPr>
          <a:xfrm>
            <a:off x="1080000" y="1244160"/>
            <a:ext cx="4495680" cy="2353680"/>
          </a:xfrm>
          <a:prstGeom prst="rect">
            <a:avLst/>
          </a:prstGeom>
          <a:ln w="0">
            <a:noFill/>
          </a:ln>
        </p:spPr>
      </p:pic>
      <p:pic>
        <p:nvPicPr>
          <p:cNvPr id="154" name="" descr=""/>
          <p:cNvPicPr/>
          <p:nvPr/>
        </p:nvPicPr>
        <p:blipFill>
          <a:blip r:embed="rId4"/>
          <a:stretch/>
        </p:blipFill>
        <p:spPr>
          <a:xfrm>
            <a:off x="6300000" y="4140000"/>
            <a:ext cx="4137840" cy="2157840"/>
          </a:xfrm>
          <a:prstGeom prst="rect">
            <a:avLst/>
          </a:prstGeom>
          <a:ln w="0">
            <a:noFill/>
          </a:ln>
        </p:spPr>
      </p:pic>
      <p:sp>
        <p:nvSpPr>
          <p:cNvPr id="155" name=""/>
          <p:cNvSpPr/>
          <p:nvPr/>
        </p:nvSpPr>
        <p:spPr>
          <a:xfrm>
            <a:off x="1226160" y="3600000"/>
            <a:ext cx="7605000" cy="34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Deficiência de Nitrogênio                                      Deficiência de Fósforo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56" name=""/>
          <p:cNvSpPr/>
          <p:nvPr/>
        </p:nvSpPr>
        <p:spPr>
          <a:xfrm>
            <a:off x="1080000" y="6300000"/>
            <a:ext cx="7859520" cy="34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Deficiência de Potássio                                          Deficiência de Manganês</a:t>
            </a:r>
            <a:endParaRPr b="0" lang="pt-B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"/>
          <p:cNvSpPr/>
          <p:nvPr/>
        </p:nvSpPr>
        <p:spPr>
          <a:xfrm>
            <a:off x="1560960" y="941760"/>
            <a:ext cx="9347760" cy="1365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RECOMENDAÇÃO DE CALAGEM E ADUBAÇÃO SEGUINDO A ANÁLISE DE SOLO  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1- Framboesa e Amora Preta 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Calagem: Elevar a saturação por bases para 70%  - (V%)                                      </a:t>
            </a:r>
            <a:endParaRPr b="0" lang="pt-BR" sz="1800" spc="-1" strike="noStrike">
              <a:latin typeface="Arial"/>
            </a:endParaRPr>
          </a:p>
        </p:txBody>
      </p:sp>
      <p:pic>
        <p:nvPicPr>
          <p:cNvPr id="158" name="" descr=""/>
          <p:cNvPicPr/>
          <p:nvPr/>
        </p:nvPicPr>
        <p:blipFill>
          <a:blip r:embed="rId1"/>
          <a:stretch/>
        </p:blipFill>
        <p:spPr>
          <a:xfrm>
            <a:off x="1260000" y="2466360"/>
            <a:ext cx="10255680" cy="2029320"/>
          </a:xfrm>
          <a:prstGeom prst="rect">
            <a:avLst/>
          </a:prstGeom>
          <a:ln w="0">
            <a:noFill/>
          </a:ln>
        </p:spPr>
      </p:pic>
      <p:sp>
        <p:nvSpPr>
          <p:cNvPr id="159" name=""/>
          <p:cNvSpPr/>
          <p:nvPr/>
        </p:nvSpPr>
        <p:spPr>
          <a:xfrm>
            <a:off x="1260000" y="4674600"/>
            <a:ext cx="5806080" cy="342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N.C. = 1,03 t/ha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Escolha do calcário: Dolomítico, calcítico ou magnesiano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Granulometria do calcário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60" name=""/>
          <p:cNvSpPr/>
          <p:nvPr/>
        </p:nvSpPr>
        <p:spPr>
          <a:xfrm>
            <a:off x="3311640" y="360000"/>
            <a:ext cx="4245480" cy="343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PROJETO FRUTAS VERMELHAS–SP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61" name=""/>
          <p:cNvSpPr/>
          <p:nvPr/>
        </p:nvSpPr>
        <p:spPr>
          <a:xfrm>
            <a:off x="1980000" y="1080000"/>
            <a:ext cx="177840" cy="85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</p:txBody>
      </p:sp>
      <p:pic>
        <p:nvPicPr>
          <p:cNvPr id="162" name="" descr=""/>
          <p:cNvPicPr/>
          <p:nvPr/>
        </p:nvPicPr>
        <p:blipFill>
          <a:blip r:embed="rId2"/>
          <a:stretch/>
        </p:blipFill>
        <p:spPr>
          <a:xfrm>
            <a:off x="720000" y="0"/>
            <a:ext cx="1257840" cy="897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"/>
          <p:cNvSpPr/>
          <p:nvPr/>
        </p:nvSpPr>
        <p:spPr>
          <a:xfrm>
            <a:off x="1800000" y="1080000"/>
            <a:ext cx="7671960" cy="85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   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ADUBAÇÃO DE PLANTIO  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Adubação orgânica de plantio :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- 10 toneladas/ha de cama de frango ou 30 toneladas/ha de esterco de gado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Adubação nitrogenada química de plantio:   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Teor de matéria orgânica no solo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- 15 a 30 kg/ha de N                                                              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64" name=""/>
          <p:cNvSpPr/>
          <p:nvPr/>
        </p:nvSpPr>
        <p:spPr>
          <a:xfrm>
            <a:off x="1980000" y="6120000"/>
            <a:ext cx="1419480" cy="23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200" spc="-1" strike="noStrike">
                <a:solidFill>
                  <a:srgbClr val="000000"/>
                </a:solidFill>
                <a:latin typeface="Calibri"/>
                <a:ea typeface="Calibri"/>
              </a:rPr>
              <a:t>(CQFS-RS/SC,2016).</a:t>
            </a:r>
            <a:endParaRPr b="0" lang="pt-BR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" descr=""/>
          <p:cNvPicPr/>
          <p:nvPr/>
        </p:nvPicPr>
        <p:blipFill>
          <a:blip r:embed="rId1"/>
          <a:stretch/>
        </p:blipFill>
        <p:spPr>
          <a:xfrm>
            <a:off x="1260000" y="1828800"/>
            <a:ext cx="6116760" cy="3225600"/>
          </a:xfrm>
          <a:prstGeom prst="rect">
            <a:avLst/>
          </a:prstGeom>
          <a:ln w="0">
            <a:noFill/>
          </a:ln>
        </p:spPr>
      </p:pic>
      <p:sp>
        <p:nvSpPr>
          <p:cNvPr id="166" name=""/>
          <p:cNvSpPr/>
          <p:nvPr/>
        </p:nvSpPr>
        <p:spPr>
          <a:xfrm>
            <a:off x="1260000" y="1046880"/>
            <a:ext cx="329256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    Adubação fosfatada           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67" name=""/>
          <p:cNvSpPr/>
          <p:nvPr/>
        </p:nvSpPr>
        <p:spPr>
          <a:xfrm>
            <a:off x="7920000" y="1980000"/>
            <a:ext cx="3745080" cy="315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Extrator Fósforo Resina – mg/dm³ 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Muito baixo: &lt; 11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Baixo: 11- 25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Médio: 26-60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Alto : 61-120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Muito alto: &gt;120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68" name=""/>
          <p:cNvSpPr/>
          <p:nvPr/>
        </p:nvSpPr>
        <p:spPr>
          <a:xfrm>
            <a:off x="1386360" y="5040000"/>
            <a:ext cx="1419480" cy="23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200" spc="-1" strike="noStrike">
                <a:solidFill>
                  <a:srgbClr val="000000"/>
                </a:solidFill>
                <a:latin typeface="Calibri"/>
                <a:ea typeface="Calibri"/>
              </a:rPr>
              <a:t>(CQFS-RS/SC,2016) – 6.667 Plantas/ha</a:t>
            </a:r>
            <a:endParaRPr b="0" lang="pt-BR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"/>
          <p:cNvSpPr/>
          <p:nvPr/>
        </p:nvSpPr>
        <p:spPr>
          <a:xfrm>
            <a:off x="1440000" y="900000"/>
            <a:ext cx="244656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Adubação Potássica </a:t>
            </a:r>
            <a:endParaRPr b="0" lang="pt-BR" sz="1800" spc="-1" strike="noStrike">
              <a:latin typeface="Arial"/>
            </a:endParaRPr>
          </a:p>
        </p:txBody>
      </p:sp>
      <p:pic>
        <p:nvPicPr>
          <p:cNvPr id="170" name="" descr=""/>
          <p:cNvPicPr/>
          <p:nvPr/>
        </p:nvPicPr>
        <p:blipFill>
          <a:blip r:embed="rId1"/>
          <a:stretch/>
        </p:blipFill>
        <p:spPr>
          <a:xfrm>
            <a:off x="1620000" y="1862280"/>
            <a:ext cx="5576760" cy="3159000"/>
          </a:xfrm>
          <a:prstGeom prst="rect">
            <a:avLst/>
          </a:prstGeom>
          <a:ln w="0">
            <a:noFill/>
          </a:ln>
        </p:spPr>
      </p:pic>
      <p:sp>
        <p:nvSpPr>
          <p:cNvPr id="171" name=""/>
          <p:cNvSpPr/>
          <p:nvPr/>
        </p:nvSpPr>
        <p:spPr>
          <a:xfrm>
            <a:off x="7920000" y="2146680"/>
            <a:ext cx="3039480" cy="315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K trocável, mmol/dm³          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Muito baixo: &lt; 0,8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Baixo: 0,8 – 1,5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Médio: 1,6 – 3,0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-Alto: 3,1 – 6,0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Muito alto: &gt; 6,0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72" name=""/>
          <p:cNvSpPr/>
          <p:nvPr/>
        </p:nvSpPr>
        <p:spPr>
          <a:xfrm>
            <a:off x="1797840" y="5040000"/>
            <a:ext cx="1419480" cy="23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200" spc="-1" strike="noStrike">
                <a:solidFill>
                  <a:srgbClr val="000000"/>
                </a:solidFill>
                <a:latin typeface="Calibri"/>
                <a:ea typeface="Calibri"/>
              </a:rPr>
              <a:t>(CQFS-RS/SC,2016).</a:t>
            </a:r>
            <a:endParaRPr b="0" lang="pt-BR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" descr=""/>
          <p:cNvPicPr/>
          <p:nvPr/>
        </p:nvPicPr>
        <p:blipFill>
          <a:blip r:embed="rId1"/>
          <a:stretch/>
        </p:blipFill>
        <p:spPr>
          <a:xfrm>
            <a:off x="2520000" y="1800000"/>
            <a:ext cx="7558560" cy="2878560"/>
          </a:xfrm>
          <a:prstGeom prst="rect">
            <a:avLst/>
          </a:prstGeom>
          <a:ln w="0">
            <a:noFill/>
          </a:ln>
        </p:spPr>
      </p:pic>
      <p:sp>
        <p:nvSpPr>
          <p:cNvPr id="174" name=""/>
          <p:cNvSpPr/>
          <p:nvPr/>
        </p:nvSpPr>
        <p:spPr>
          <a:xfrm>
            <a:off x="1620000" y="1239120"/>
            <a:ext cx="3654000" cy="34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 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Adubação com Boro     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75" name=""/>
          <p:cNvSpPr/>
          <p:nvPr/>
        </p:nvSpPr>
        <p:spPr>
          <a:xfrm>
            <a:off x="2700000" y="4680000"/>
            <a:ext cx="1386360" cy="24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200" spc="-1" strike="noStrike">
                <a:solidFill>
                  <a:srgbClr val="000000"/>
                </a:solidFill>
                <a:latin typeface="Calibri"/>
                <a:ea typeface="Calibri"/>
              </a:rPr>
              <a:t>(CQFS-RS/SC,2016).</a:t>
            </a:r>
            <a:endParaRPr b="0" lang="pt-BR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" descr=""/>
          <p:cNvPicPr/>
          <p:nvPr/>
        </p:nvPicPr>
        <p:blipFill>
          <a:blip r:embed="rId1"/>
          <a:stretch/>
        </p:blipFill>
        <p:spPr>
          <a:xfrm>
            <a:off x="1800000" y="1260000"/>
            <a:ext cx="7376760" cy="3056760"/>
          </a:xfrm>
          <a:prstGeom prst="rect">
            <a:avLst/>
          </a:prstGeom>
          <a:ln w="0">
            <a:noFill/>
          </a:ln>
        </p:spPr>
      </p:pic>
      <p:sp>
        <p:nvSpPr>
          <p:cNvPr id="177" name=""/>
          <p:cNvSpPr/>
          <p:nvPr/>
        </p:nvSpPr>
        <p:spPr>
          <a:xfrm>
            <a:off x="1980000" y="900000"/>
            <a:ext cx="212400" cy="23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2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endParaRPr b="0" lang="pt-BR" sz="1200" spc="-1" strike="noStrike">
              <a:latin typeface="Arial"/>
            </a:endParaRPr>
          </a:p>
        </p:txBody>
      </p:sp>
      <p:sp>
        <p:nvSpPr>
          <p:cNvPr id="178" name=""/>
          <p:cNvSpPr/>
          <p:nvPr/>
        </p:nvSpPr>
        <p:spPr>
          <a:xfrm>
            <a:off x="1620000" y="720000"/>
            <a:ext cx="875304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Classes de valores para interpretação nutricional de folhas de amoreira preta           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79" name=""/>
          <p:cNvSpPr/>
          <p:nvPr/>
        </p:nvSpPr>
        <p:spPr>
          <a:xfrm>
            <a:off x="1800000" y="4821120"/>
            <a:ext cx="10348560" cy="136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Amostragem foliar:                                                                               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. 80 a 100 folhas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. Sexta folha totalmente expandida contando do ápice da brotação com pedicelo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. Não coletar folhas doentes, atacadas por pragas e não misturar folhas com deficiência nutricional</a:t>
            </a:r>
            <a:endParaRPr b="0" lang="pt-B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" descr=""/>
          <p:cNvPicPr/>
          <p:nvPr/>
        </p:nvPicPr>
        <p:blipFill>
          <a:blip r:embed="rId1"/>
          <a:stretch/>
        </p:blipFill>
        <p:spPr>
          <a:xfrm>
            <a:off x="1800000" y="1260000"/>
            <a:ext cx="8057880" cy="3236760"/>
          </a:xfrm>
          <a:prstGeom prst="rect">
            <a:avLst/>
          </a:prstGeom>
          <a:ln w="0">
            <a:noFill/>
          </a:ln>
        </p:spPr>
      </p:pic>
      <p:sp>
        <p:nvSpPr>
          <p:cNvPr id="181" name=""/>
          <p:cNvSpPr/>
          <p:nvPr/>
        </p:nvSpPr>
        <p:spPr>
          <a:xfrm>
            <a:off x="1620000" y="540000"/>
            <a:ext cx="6327000" cy="52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-Faixas adequadas de nutrientes em folhas de framboeseira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82" name=""/>
          <p:cNvSpPr/>
          <p:nvPr/>
        </p:nvSpPr>
        <p:spPr>
          <a:xfrm>
            <a:off x="2880000" y="4680000"/>
            <a:ext cx="9033480" cy="187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Amostragem das folhas: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. Coletar a sexta folha totalmente expandida sem o pedicelo, contada a partir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do ápice das brotações.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. 50 folhas no mínimo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. Folhas livres de doenças, ataque de pragas e não misturar folhas com sintomas de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Deficiências com outras folhas.</a:t>
            </a:r>
            <a:endParaRPr b="0" lang="pt-B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" descr=""/>
          <p:cNvPicPr/>
          <p:nvPr/>
        </p:nvPicPr>
        <p:blipFill>
          <a:blip r:embed="rId1"/>
          <a:stretch/>
        </p:blipFill>
        <p:spPr>
          <a:xfrm>
            <a:off x="1620000" y="1620000"/>
            <a:ext cx="9896760" cy="1976760"/>
          </a:xfrm>
          <a:prstGeom prst="rect">
            <a:avLst/>
          </a:prstGeom>
          <a:ln w="0">
            <a:noFill/>
          </a:ln>
        </p:spPr>
      </p:pic>
      <p:sp>
        <p:nvSpPr>
          <p:cNvPr id="184" name=""/>
          <p:cNvSpPr/>
          <p:nvPr/>
        </p:nvSpPr>
        <p:spPr>
          <a:xfrm>
            <a:off x="1620000" y="900000"/>
            <a:ext cx="1701612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          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MIRTILO – RECOMENDAÇÃO DE CALAGEM E ADUBAÇÃO  - SOLO                                                                                                                             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85" name=""/>
          <p:cNvSpPr/>
          <p:nvPr/>
        </p:nvSpPr>
        <p:spPr>
          <a:xfrm>
            <a:off x="1753200" y="3944160"/>
            <a:ext cx="9486000" cy="187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CALAGEM   ?                                                                                                                          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PH entre 4,2 à 5,0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Alumínio alto e pH baixo = aplico calcário?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"/>
          <p:cNvSpPr/>
          <p:nvPr/>
        </p:nvSpPr>
        <p:spPr>
          <a:xfrm>
            <a:off x="1422360" y="1080000"/>
            <a:ext cx="991296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Adubação orgânica de plantio :                                                                                                       </a:t>
            </a:r>
            <a:endParaRPr b="0" lang="pt-BR" sz="1800" spc="-1" strike="noStrike">
              <a:latin typeface="Arial"/>
            </a:endParaRPr>
          </a:p>
        </p:txBody>
      </p:sp>
      <p:pic>
        <p:nvPicPr>
          <p:cNvPr id="187" name="" descr=""/>
          <p:cNvPicPr/>
          <p:nvPr/>
        </p:nvPicPr>
        <p:blipFill>
          <a:blip r:embed="rId1"/>
          <a:stretch/>
        </p:blipFill>
        <p:spPr>
          <a:xfrm>
            <a:off x="1440000" y="1800000"/>
            <a:ext cx="4856760" cy="2856600"/>
          </a:xfrm>
          <a:prstGeom prst="rect">
            <a:avLst/>
          </a:prstGeom>
          <a:ln w="0">
            <a:noFill/>
          </a:ln>
        </p:spPr>
      </p:pic>
      <p:pic>
        <p:nvPicPr>
          <p:cNvPr id="188" name="" descr=""/>
          <p:cNvPicPr/>
          <p:nvPr/>
        </p:nvPicPr>
        <p:blipFill>
          <a:blip r:embed="rId2"/>
          <a:stretch/>
        </p:blipFill>
        <p:spPr>
          <a:xfrm>
            <a:off x="6840000" y="1800000"/>
            <a:ext cx="4676760" cy="2696760"/>
          </a:xfrm>
          <a:prstGeom prst="rect">
            <a:avLst/>
          </a:prstGeom>
          <a:ln w="0">
            <a:noFill/>
          </a:ln>
        </p:spPr>
      </p:pic>
      <p:sp>
        <p:nvSpPr>
          <p:cNvPr id="189" name=""/>
          <p:cNvSpPr/>
          <p:nvPr/>
        </p:nvSpPr>
        <p:spPr>
          <a:xfrm>
            <a:off x="1620000" y="5220000"/>
            <a:ext cx="9417600" cy="136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Casca de arroz crua + matéria orgânica  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. 200 a 300 m³/ha de casca de arroz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. 6 litros/metro linear de composto orgânico                                                                          </a:t>
            </a:r>
            <a:endParaRPr b="0" lang="pt-B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" descr=""/>
          <p:cNvPicPr/>
          <p:nvPr/>
        </p:nvPicPr>
        <p:blipFill>
          <a:blip r:embed="rId1"/>
          <a:stretch/>
        </p:blipFill>
        <p:spPr>
          <a:xfrm>
            <a:off x="1440000" y="1080000"/>
            <a:ext cx="6476760" cy="2876760"/>
          </a:xfrm>
          <a:prstGeom prst="rect">
            <a:avLst/>
          </a:prstGeom>
          <a:ln w="0">
            <a:noFill/>
          </a:ln>
        </p:spPr>
      </p:pic>
      <p:sp>
        <p:nvSpPr>
          <p:cNvPr id="191" name=""/>
          <p:cNvSpPr/>
          <p:nvPr/>
        </p:nvSpPr>
        <p:spPr>
          <a:xfrm>
            <a:off x="1440000" y="540000"/>
            <a:ext cx="667728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-Adubação de pré plantio para a correção de P e K em mirtileiro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92" name=""/>
          <p:cNvSpPr/>
          <p:nvPr/>
        </p:nvSpPr>
        <p:spPr>
          <a:xfrm>
            <a:off x="8085240" y="1260000"/>
            <a:ext cx="6108840" cy="546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Fósforo (mg/dm³)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Muito baixo: &lt; 11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Baixo:          11 - 25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Médio:         26 - 60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Alto:             61 - 120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Muito alto:      &gt;120                                                           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</p:txBody>
      </p:sp>
      <p:sp>
        <p:nvSpPr>
          <p:cNvPr id="193" name=""/>
          <p:cNvSpPr/>
          <p:nvPr/>
        </p:nvSpPr>
        <p:spPr>
          <a:xfrm>
            <a:off x="1440000" y="4140000"/>
            <a:ext cx="2608200" cy="443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Potássio (mmol/dm³)  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Muito baixo:  &lt; 0,8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Baixo:         0,8 – 1,5  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Médio:        1,6 – 3,0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Alto:            3,1 – 6,0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- Muito alto: &gt; 6,0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                 </a:t>
            </a: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</a:t>
            </a:r>
            <a:endParaRPr b="0" lang="pt-B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" descr=""/>
          <p:cNvPicPr/>
          <p:nvPr/>
        </p:nvPicPr>
        <p:blipFill>
          <a:blip r:embed="rId1"/>
          <a:stretch/>
        </p:blipFill>
        <p:spPr>
          <a:xfrm>
            <a:off x="1800000" y="1748520"/>
            <a:ext cx="7700400" cy="3368520"/>
          </a:xfrm>
          <a:prstGeom prst="rect">
            <a:avLst/>
          </a:prstGeom>
          <a:ln w="0">
            <a:noFill/>
          </a:ln>
        </p:spPr>
      </p:pic>
      <p:sp>
        <p:nvSpPr>
          <p:cNvPr id="195" name=""/>
          <p:cNvSpPr/>
          <p:nvPr/>
        </p:nvSpPr>
        <p:spPr>
          <a:xfrm>
            <a:off x="2146680" y="5040000"/>
            <a:ext cx="554508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Para 1667 plantas/ha – espaçamento 4,00 x 1,50      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96" name=""/>
          <p:cNvSpPr/>
          <p:nvPr/>
        </p:nvSpPr>
        <p:spPr>
          <a:xfrm>
            <a:off x="2160000" y="5554440"/>
            <a:ext cx="1537200" cy="213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1" lang="pt-BR" sz="1000" spc="-1" strike="noStrike">
                <a:solidFill>
                  <a:srgbClr val="000000"/>
                </a:solidFill>
                <a:latin typeface="Calibri-Bold"/>
                <a:ea typeface="Calibri-Bold"/>
              </a:rPr>
              <a:t>Fonte: </a:t>
            </a:r>
            <a:r>
              <a:rPr b="0" lang="pt-BR" sz="1000" spc="-1" strike="noStrike">
                <a:solidFill>
                  <a:srgbClr val="000000"/>
                </a:solidFill>
                <a:latin typeface="Calibri"/>
                <a:ea typeface="Calibri"/>
              </a:rPr>
              <a:t>CQFS-RS/SC,2016.</a:t>
            </a:r>
            <a:endParaRPr b="0" lang="pt-BR" sz="1000" spc="-1" strike="noStrike">
              <a:latin typeface="Arial"/>
            </a:endParaRPr>
          </a:p>
        </p:txBody>
      </p:sp>
      <p:sp>
        <p:nvSpPr>
          <p:cNvPr id="197" name=""/>
          <p:cNvSpPr/>
          <p:nvPr/>
        </p:nvSpPr>
        <p:spPr>
          <a:xfrm>
            <a:off x="1440000" y="707040"/>
            <a:ext cx="1100700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                   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Adubação de manutenção para mirtilo                                                                          </a:t>
            </a:r>
            <a:endParaRPr b="0" lang="pt-B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" descr=""/>
          <p:cNvPicPr/>
          <p:nvPr/>
        </p:nvPicPr>
        <p:blipFill>
          <a:blip r:embed="rId1"/>
          <a:stretch/>
        </p:blipFill>
        <p:spPr>
          <a:xfrm>
            <a:off x="2392920" y="720000"/>
            <a:ext cx="7445880" cy="3896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" descr=""/>
          <p:cNvPicPr/>
          <p:nvPr/>
        </p:nvPicPr>
        <p:blipFill>
          <a:blip r:embed="rId1"/>
          <a:stretch/>
        </p:blipFill>
        <p:spPr>
          <a:xfrm>
            <a:off x="360000" y="751680"/>
            <a:ext cx="11517120" cy="5496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"/>
          <p:cNvSpPr/>
          <p:nvPr/>
        </p:nvSpPr>
        <p:spPr>
          <a:xfrm>
            <a:off x="1260000" y="1260000"/>
            <a:ext cx="196812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KG/1000 LITROS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201" name=""/>
          <p:cNvSpPr/>
          <p:nvPr/>
        </p:nvSpPr>
        <p:spPr>
          <a:xfrm>
            <a:off x="1080000" y="540000"/>
            <a:ext cx="7597080" cy="34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                         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Sugestão de solução nutritiva – kg/1.000 litros</a:t>
            </a:r>
            <a:endParaRPr b="0" lang="pt-BR" sz="1800" spc="-1" strike="noStrike">
              <a:latin typeface="Arial"/>
            </a:endParaRPr>
          </a:p>
        </p:txBody>
      </p:sp>
      <p:pic>
        <p:nvPicPr>
          <p:cNvPr id="202" name="" descr=""/>
          <p:cNvPicPr/>
          <p:nvPr/>
        </p:nvPicPr>
        <p:blipFill>
          <a:blip r:embed="rId1"/>
          <a:stretch/>
        </p:blipFill>
        <p:spPr>
          <a:xfrm>
            <a:off x="4320000" y="981000"/>
            <a:ext cx="3417840" cy="5316840"/>
          </a:xfrm>
          <a:prstGeom prst="rect">
            <a:avLst/>
          </a:prstGeom>
          <a:ln w="0">
            <a:noFill/>
          </a:ln>
        </p:spPr>
      </p:pic>
      <p:sp>
        <p:nvSpPr>
          <p:cNvPr id="203" name=""/>
          <p:cNvSpPr/>
          <p:nvPr/>
        </p:nvSpPr>
        <p:spPr>
          <a:xfrm>
            <a:off x="8280000" y="5205600"/>
            <a:ext cx="2173320" cy="34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C.E. 1,0 a 1,5 dS/m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204" name=""/>
          <p:cNvSpPr/>
          <p:nvPr/>
        </p:nvSpPr>
        <p:spPr>
          <a:xfrm>
            <a:off x="4500000" y="6299280"/>
            <a:ext cx="1317600" cy="34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CATI, 2025</a:t>
            </a:r>
            <a:endParaRPr b="0" lang="pt-B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" descr=""/>
          <p:cNvPicPr/>
          <p:nvPr/>
        </p:nvPicPr>
        <p:blipFill>
          <a:blip r:embed="rId1"/>
          <a:stretch/>
        </p:blipFill>
        <p:spPr>
          <a:xfrm>
            <a:off x="768600" y="900000"/>
            <a:ext cx="9308160" cy="3416760"/>
          </a:xfrm>
          <a:prstGeom prst="rect">
            <a:avLst/>
          </a:prstGeom>
          <a:ln w="0">
            <a:noFill/>
          </a:ln>
        </p:spPr>
      </p:pic>
      <p:sp>
        <p:nvSpPr>
          <p:cNvPr id="206" name=""/>
          <p:cNvSpPr/>
          <p:nvPr/>
        </p:nvSpPr>
        <p:spPr>
          <a:xfrm>
            <a:off x="1080000" y="540000"/>
            <a:ext cx="7916040" cy="34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                      </a:t>
            </a:r>
            <a:r>
              <a:rPr b="0" lang="pt-BR" sz="1800" spc="-1" strike="noStrike">
                <a:solidFill>
                  <a:srgbClr val="000000"/>
                </a:solidFill>
                <a:latin typeface="Arial"/>
                <a:ea typeface="DejaVu Sans"/>
              </a:rPr>
              <a:t>Parâmetros nutricionais – mirtilo                                     </a:t>
            </a:r>
            <a:endParaRPr b="0" lang="pt-B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" descr=""/>
          <p:cNvPicPr/>
          <p:nvPr/>
        </p:nvPicPr>
        <p:blipFill>
          <a:blip r:embed="rId1"/>
          <a:stretch/>
        </p:blipFill>
        <p:spPr>
          <a:xfrm>
            <a:off x="992520" y="1066680"/>
            <a:ext cx="8544240" cy="2890080"/>
          </a:xfrm>
          <a:prstGeom prst="rect">
            <a:avLst/>
          </a:prstGeom>
          <a:ln w="0">
            <a:noFill/>
          </a:ln>
        </p:spPr>
      </p:pic>
      <p:pic>
        <p:nvPicPr>
          <p:cNvPr id="208" name="" descr=""/>
          <p:cNvPicPr/>
          <p:nvPr/>
        </p:nvPicPr>
        <p:blipFill>
          <a:blip r:embed="rId2"/>
          <a:stretch/>
        </p:blipFill>
        <p:spPr>
          <a:xfrm>
            <a:off x="1821240" y="4140000"/>
            <a:ext cx="5015520" cy="1405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"/>
          <p:cNvSpPr/>
          <p:nvPr/>
        </p:nvSpPr>
        <p:spPr>
          <a:xfrm>
            <a:off x="2520000" y="887040"/>
            <a:ext cx="650808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</a:pPr>
            <a:r>
              <a:rPr b="0" lang="pt-BR" sz="1800" spc="-1" strike="noStrike">
                <a:latin typeface="Arial"/>
              </a:rPr>
              <a:t>PLANTAS PRODUTIVAS E FRUTOS COM ALTA QUALIDADE</a:t>
            </a:r>
            <a:endParaRPr b="0" lang="pt-BR" sz="1800" spc="-1" strike="noStrike">
              <a:latin typeface="Arial"/>
            </a:endParaRPr>
          </a:p>
        </p:txBody>
      </p:sp>
      <p:pic>
        <p:nvPicPr>
          <p:cNvPr id="210" name="" descr=""/>
          <p:cNvPicPr/>
          <p:nvPr/>
        </p:nvPicPr>
        <p:blipFill>
          <a:blip r:embed="rId1"/>
          <a:stretch/>
        </p:blipFill>
        <p:spPr>
          <a:xfrm>
            <a:off x="8280000" y="1440000"/>
            <a:ext cx="2879640" cy="5039640"/>
          </a:xfrm>
          <a:prstGeom prst="rect">
            <a:avLst/>
          </a:prstGeom>
          <a:ln w="0">
            <a:noFill/>
          </a:ln>
        </p:spPr>
      </p:pic>
      <p:pic>
        <p:nvPicPr>
          <p:cNvPr id="211" name="" descr=""/>
          <p:cNvPicPr/>
          <p:nvPr/>
        </p:nvPicPr>
        <p:blipFill>
          <a:blip r:embed="rId2"/>
          <a:stretch/>
        </p:blipFill>
        <p:spPr>
          <a:xfrm>
            <a:off x="4320000" y="1440000"/>
            <a:ext cx="3779640" cy="5039640"/>
          </a:xfrm>
          <a:prstGeom prst="rect">
            <a:avLst/>
          </a:prstGeom>
          <a:ln w="0">
            <a:noFill/>
          </a:ln>
        </p:spPr>
      </p:pic>
      <p:pic>
        <p:nvPicPr>
          <p:cNvPr id="212" name="" descr=""/>
          <p:cNvPicPr/>
          <p:nvPr/>
        </p:nvPicPr>
        <p:blipFill>
          <a:blip r:embed="rId3"/>
          <a:stretch/>
        </p:blipFill>
        <p:spPr>
          <a:xfrm>
            <a:off x="360000" y="1440000"/>
            <a:ext cx="3779640" cy="5030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" descr=""/>
          <p:cNvPicPr/>
          <p:nvPr/>
        </p:nvPicPr>
        <p:blipFill>
          <a:blip r:embed="rId1"/>
          <a:stretch/>
        </p:blipFill>
        <p:spPr>
          <a:xfrm>
            <a:off x="180000" y="153000"/>
            <a:ext cx="11697120" cy="6504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1828</TotalTime>
  <Application>LibreOffice/7.2.3.2$Windows_X86_64 LibreOffice_project/d166454616c1632304285822f9c83ce2e660fd92</Application>
  <AppVersion>15.0000</AppVersion>
  <Words>11</Words>
  <Paragraphs>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2023-03-16T21:20:46Z</dcterms:created>
  <dc:creator>Thiago Rocha</dc:creator>
  <dc:description/>
  <dc:language>pt-BR</dc:language>
  <cp:lastModifiedBy/>
  <dcterms:modified xsi:type="dcterms:W3CDTF">2025-11-24T15:15:57Z</dcterms:modified>
  <cp:revision>131</cp:revision>
  <dc:subject/>
  <dc:title>Apresentação do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Personalizar</vt:lpwstr>
  </property>
  <property fmtid="{D5CDD505-2E9C-101B-9397-08002B2CF9AE}" pid="3" name="Slides">
    <vt:i4>12</vt:i4>
  </property>
</Properties>
</file>