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295" r:id="rId4"/>
    <p:sldId id="293" r:id="rId5"/>
    <p:sldId id="299" r:id="rId6"/>
    <p:sldId id="296" r:id="rId7"/>
    <p:sldId id="280" r:id="rId8"/>
    <p:sldId id="297" r:id="rId9"/>
    <p:sldId id="281" r:id="rId10"/>
    <p:sldId id="298" r:id="rId11"/>
    <p:sldId id="291" r:id="rId12"/>
    <p:sldId id="292" r:id="rId13"/>
    <p:sldId id="283" r:id="rId14"/>
    <p:sldId id="263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70" d="100"/>
          <a:sy n="70" d="100"/>
        </p:scale>
        <p:origin x="89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96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5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26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534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15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0584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957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30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278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646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835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B36CAEC-57C2-4868-83DF-53051AD93E64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A2C4056-B031-4C16-BA08-B28FED6040AE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31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40664"/>
            <a:ext cx="10058400" cy="2688336"/>
          </a:xfrm>
        </p:spPr>
        <p:txBody>
          <a:bodyPr>
            <a:normAutofit/>
          </a:bodyPr>
          <a:lstStyle/>
          <a:p>
            <a:pPr algn="ctr"/>
            <a:r>
              <a:rPr lang="pt-BR" sz="6600" b="1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IRRIGAÇÃO NO MIRTILO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97280" y="4810304"/>
            <a:ext cx="10058400" cy="1143000"/>
          </a:xfrm>
        </p:spPr>
        <p:txBody>
          <a:bodyPr/>
          <a:lstStyle/>
          <a:p>
            <a:r>
              <a:rPr lang="pt-BR" dirty="0">
                <a:solidFill>
                  <a:schemeClr val="accent3">
                    <a:lumMod val="50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JOSÉ RODOLFO BEZERRA TORRES</a:t>
            </a:r>
          </a:p>
          <a:p>
            <a:r>
              <a:rPr lang="pt-BR" dirty="0">
                <a:solidFill>
                  <a:schemeClr val="accent3">
                    <a:lumMod val="50000"/>
                  </a:schemeClr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ENGENHEIRO AGRÔNOMO</a:t>
            </a:r>
          </a:p>
        </p:txBody>
      </p:sp>
    </p:spTree>
    <p:extLst>
      <p:ext uri="{BB962C8B-B14F-4D97-AF65-F5344CB8AC3E}">
        <p14:creationId xmlns:p14="http://schemas.microsoft.com/office/powerpoint/2010/main" val="3981833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F2936-4120-53A7-251A-C882F5D14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DDC088-7F17-2E46-DC71-B5764BCD0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539"/>
            <a:ext cx="10058400" cy="1450757"/>
          </a:xfrm>
        </p:spPr>
        <p:txBody>
          <a:bodyPr/>
          <a:lstStyle/>
          <a:p>
            <a:r>
              <a:rPr lang="pt-BR" b="1" dirty="0"/>
              <a:t>Por Que Irrigar o Mirtilo?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184BC29-48AE-6DE1-95B8-FF00BCB077EE}"/>
              </a:ext>
            </a:extLst>
          </p:cNvPr>
          <p:cNvSpPr txBox="1"/>
          <p:nvPr/>
        </p:nvSpPr>
        <p:spPr>
          <a:xfrm>
            <a:off x="428947" y="1683592"/>
            <a:ext cx="1152569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3240"/>
              </a:lnSpc>
              <a:buSzPct val="100000"/>
              <a:buChar char="•"/>
            </a:pP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Raízes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Superficiais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: 80% das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raízes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nos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primeiros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20-30 cm</a:t>
            </a:r>
          </a:p>
          <a:p>
            <a:pPr>
              <a:lnSpc>
                <a:spcPts val="3240"/>
              </a:lnSpc>
              <a:buSzPct val="100000"/>
            </a:pP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Alta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Evapotranspiração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: Até 10 mm de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água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por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dia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ts val="3240"/>
              </a:lnSpc>
              <a:buSzPct val="100000"/>
            </a:pP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Sensibilidade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Hídrica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Sensível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tanto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ao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déficit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quanto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ao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excesso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ts val="3240"/>
              </a:lnSpc>
              <a:buSzPct val="100000"/>
            </a:pP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Nutrição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Eficiente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Absorção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ótima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de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nutrientes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via fertirrigação</a:t>
            </a: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r>
              <a:rPr lang="pt-B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Ciclos curtos (menos de 15 minutos) e baixo volume</a:t>
            </a: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endParaRPr lang="pt-B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r>
              <a:rPr lang="pt-B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Substrato úmido, sem saturação – manter porosidade</a:t>
            </a: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6707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11E42-4EAC-B091-B42E-0F315F3E3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BD58A4-4C12-8F2B-C498-EEC2FB6C8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-73038"/>
            <a:ext cx="10058400" cy="1450757"/>
          </a:xfrm>
        </p:spPr>
        <p:txBody>
          <a:bodyPr/>
          <a:lstStyle/>
          <a:p>
            <a:r>
              <a:rPr lang="pt-BR" b="1" dirty="0"/>
              <a:t>Impactos da Deficiência Hídrica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E1B88F7-0E0E-E779-E029-921E8C07D9A4}"/>
              </a:ext>
            </a:extLst>
          </p:cNvPr>
          <p:cNvSpPr txBox="1"/>
          <p:nvPr/>
        </p:nvSpPr>
        <p:spPr>
          <a:xfrm>
            <a:off x="754912" y="1956390"/>
            <a:ext cx="10792046" cy="296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3240"/>
              </a:lnSpc>
              <a:buSzPct val="100000"/>
              <a:buChar char="•"/>
            </a:pPr>
            <a:r>
              <a:rPr lang="pt-B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Redução do crescimento dos ramos</a:t>
            </a: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endParaRPr lang="pt-B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r>
              <a:rPr lang="pt-B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Frutos menores e baixa qualidade</a:t>
            </a: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endParaRPr lang="pt-B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r>
              <a:rPr lang="pt-B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Até 49% de redução na produção em casos severos</a:t>
            </a: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endParaRPr lang="pt-B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lnSpc>
                <a:spcPts val="3240"/>
              </a:lnSpc>
              <a:buSzPct val="100000"/>
              <a:buChar char="•"/>
            </a:pPr>
            <a:r>
              <a:rPr lang="pt-B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Efeito cascata: redução de 43% na próxima safra</a:t>
            </a:r>
          </a:p>
        </p:txBody>
      </p:sp>
    </p:spTree>
    <p:extLst>
      <p:ext uri="{BB962C8B-B14F-4D97-AF65-F5344CB8AC3E}">
        <p14:creationId xmlns:p14="http://schemas.microsoft.com/office/powerpoint/2010/main" val="2660434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3EC38-DE6B-54B6-DCA0-ACF2DF7BB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16EDA2-7801-8B4F-0742-CA6324ED7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-73038"/>
            <a:ext cx="10058400" cy="1450757"/>
          </a:xfrm>
        </p:spPr>
        <p:txBody>
          <a:bodyPr/>
          <a:lstStyle/>
          <a:p>
            <a:r>
              <a:rPr lang="pt-BR" b="1" dirty="0"/>
              <a:t>Porque ter Uniformidade?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3B2CAA-EE99-ABAC-E8E1-23252F069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041451"/>
            <a:ext cx="5018568" cy="376392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FD3DE83-21D7-CFC0-5328-E688DE53F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53" y="2041452"/>
            <a:ext cx="3864400" cy="376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64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FF743-1098-56AF-0B4E-9C4DCD6B6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7E7B9E-CEFA-0BC7-FE8A-17DA1020A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-73038"/>
            <a:ext cx="10058400" cy="1450757"/>
          </a:xfrm>
        </p:spPr>
        <p:txBody>
          <a:bodyPr/>
          <a:lstStyle/>
          <a:p>
            <a:r>
              <a:rPr lang="pt-BR" b="1" dirty="0"/>
              <a:t>Soluções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CEBAD7C-6666-AC94-40FA-4D98094E9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953" y="2020186"/>
            <a:ext cx="4715457" cy="330919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7AEF1D6-D628-8C32-170D-07282FC2F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64" y="1860698"/>
            <a:ext cx="4469412" cy="428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889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F2EAE-203F-12C0-86F0-DF17BDB7F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C602FF-A969-6DBA-F7A7-F5436794F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-73038"/>
            <a:ext cx="10058400" cy="1450757"/>
          </a:xfrm>
        </p:spPr>
        <p:txBody>
          <a:bodyPr/>
          <a:lstStyle/>
          <a:p>
            <a:r>
              <a:rPr lang="pt-BR" b="1" dirty="0"/>
              <a:t>EQUIPAMENTOS DE IRRIGAÇÃO</a:t>
            </a:r>
          </a:p>
        </p:txBody>
      </p:sp>
      <p:pic>
        <p:nvPicPr>
          <p:cNvPr id="6" name="Imagem 5" descr="Caminho de terra do lado de uma ponte&#10;&#10;O conteúdo gerado por IA pode estar incorreto.">
            <a:extLst>
              <a:ext uri="{FF2B5EF4-FFF2-40B4-BE49-F238E27FC236}">
                <a16:creationId xmlns:a16="http://schemas.microsoft.com/office/drawing/2014/main" id="{1602C63E-E96A-2FC0-1D8F-AEF7ED5F33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314" y="1806232"/>
            <a:ext cx="5927615" cy="444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60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26192-A931-3DDA-5C5F-2A84CFB9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20835F-0EBC-4623-12DE-02652254C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-73038"/>
            <a:ext cx="10058400" cy="1450757"/>
          </a:xfrm>
        </p:spPr>
        <p:txBody>
          <a:bodyPr/>
          <a:lstStyle/>
          <a:p>
            <a:r>
              <a:rPr lang="pt-BR" b="1" dirty="0"/>
              <a:t>EQUIPAMENTOS DE IRRIGAÇÃO</a:t>
            </a:r>
          </a:p>
        </p:txBody>
      </p:sp>
      <p:pic>
        <p:nvPicPr>
          <p:cNvPr id="8196" name="Picture 4" descr="CULTIVO DEL ARÁNDANO - Ritec">
            <a:extLst>
              <a:ext uri="{FF2B5EF4-FFF2-40B4-BE49-F238E27FC236}">
                <a16:creationId xmlns:a16="http://schemas.microsoft.com/office/drawing/2014/main" id="{31E7878B-878C-FF21-CA41-B64824CE6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979" y="1945762"/>
            <a:ext cx="6204098" cy="413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A2F3515-B2EC-DF68-0253-F3FF486B9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596" y="1947400"/>
            <a:ext cx="3181794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153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C3D12-3478-98A1-2F46-50C264FD0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451DD-CF56-6D43-3C6B-B5C6C4DAC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-73038"/>
            <a:ext cx="10058400" cy="1450757"/>
          </a:xfrm>
        </p:spPr>
        <p:txBody>
          <a:bodyPr/>
          <a:lstStyle/>
          <a:p>
            <a:r>
              <a:rPr lang="pt-BR" b="1" dirty="0"/>
              <a:t>EQUIPAMENTOS DE IRRIGAÇÃO</a:t>
            </a:r>
          </a:p>
        </p:txBody>
      </p:sp>
      <p:pic>
        <p:nvPicPr>
          <p:cNvPr id="4" name="Imagem 3" descr="Jardim com plantas&#10;&#10;O conteúdo gerado por IA pode estar incorreto.">
            <a:extLst>
              <a:ext uri="{FF2B5EF4-FFF2-40B4-BE49-F238E27FC236}">
                <a16:creationId xmlns:a16="http://schemas.microsoft.com/office/drawing/2014/main" id="{B9949FAF-3D96-9394-2900-7BDB58D8CA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166" y="1850065"/>
            <a:ext cx="3133946" cy="417859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9839DDA-46C2-F1A7-F870-FD1B9F5DF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794" y="2057399"/>
            <a:ext cx="3864400" cy="376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72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672E7-6AE1-DB6B-D341-56EC68991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1F9B3E-AF8B-C31B-DDCC-658CBD57A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-73038"/>
            <a:ext cx="10058400" cy="1450757"/>
          </a:xfrm>
        </p:spPr>
        <p:txBody>
          <a:bodyPr/>
          <a:lstStyle/>
          <a:p>
            <a:r>
              <a:rPr lang="pt-BR" b="1" dirty="0"/>
              <a:t>AUTOMAÇÃO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9D0431D-4AE9-3DC6-9867-BB51428BE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7" y="2443323"/>
            <a:ext cx="2618600" cy="26186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EE4C9B0-9ACA-EB11-8100-C2DBECAD8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4516" y="2023670"/>
            <a:ext cx="2340377" cy="345790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4BC50D6-50D2-1B22-7E43-C26D3DC1E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021" y="2385231"/>
            <a:ext cx="3416481" cy="267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3BAA0-8023-D561-B7AD-F8ED16536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1D57C9-A24C-BA61-268A-AC321DE88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-73038"/>
            <a:ext cx="10058400" cy="1450757"/>
          </a:xfrm>
        </p:spPr>
        <p:txBody>
          <a:bodyPr/>
          <a:lstStyle/>
          <a:p>
            <a:r>
              <a:rPr lang="pt-BR" b="1" dirty="0"/>
              <a:t>FERTIRRIGAÇÃO</a:t>
            </a:r>
          </a:p>
        </p:txBody>
      </p:sp>
      <p:pic>
        <p:nvPicPr>
          <p:cNvPr id="9218" name="Picture 2" descr="Automatic fertigation system - NUTRITEC - Riegos y Tecnología, S.L.">
            <a:extLst>
              <a:ext uri="{FF2B5EF4-FFF2-40B4-BE49-F238E27FC236}">
                <a16:creationId xmlns:a16="http://schemas.microsoft.com/office/drawing/2014/main" id="{E1AD2F1F-351A-EC66-B956-8E61BDEF6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94" y="1798674"/>
            <a:ext cx="4336312" cy="433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ow to apply fertilizer through drips using a Venturi fertilizer injector -  Grekkon Limited - YouTube">
            <a:extLst>
              <a:ext uri="{FF2B5EF4-FFF2-40B4-BE49-F238E27FC236}">
                <a16:creationId xmlns:a16="http://schemas.microsoft.com/office/drawing/2014/main" id="{5E42AF9A-1423-729A-D60A-C117B064D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72826"/>
            <a:ext cx="4462240" cy="334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542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CCA22-CD8A-F635-A1CF-462C28CC5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4B80F5-EC16-8259-7AB9-65B8B66E3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-73038"/>
            <a:ext cx="10058400" cy="1450757"/>
          </a:xfrm>
        </p:spPr>
        <p:txBody>
          <a:bodyPr/>
          <a:lstStyle/>
          <a:p>
            <a:r>
              <a:rPr lang="pt-BR" b="1" dirty="0"/>
              <a:t>FERTIRRIGAÇÃO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E3E311D2-DD43-B5AD-7F14-BC4C0A286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552" y="1851648"/>
            <a:ext cx="7803845" cy="438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977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B0503-8D9E-57F3-4BD3-41E4122A2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8E34F-E951-A4AB-277C-E12E170A5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-73038"/>
            <a:ext cx="10058400" cy="1450757"/>
          </a:xfrm>
        </p:spPr>
        <p:txBody>
          <a:bodyPr/>
          <a:lstStyle/>
          <a:p>
            <a:r>
              <a:rPr lang="pt-BR" b="1" dirty="0"/>
              <a:t>FERTIRRIGAÇÃO</a:t>
            </a:r>
          </a:p>
        </p:txBody>
      </p:sp>
      <p:pic>
        <p:nvPicPr>
          <p:cNvPr id="5" name="Imagem 4" descr="Uma imagem contendo no interior, edifício, sujo, água&#10;&#10;O conteúdo gerado por IA pode estar incorreto.">
            <a:extLst>
              <a:ext uri="{FF2B5EF4-FFF2-40B4-BE49-F238E27FC236}">
                <a16:creationId xmlns:a16="http://schemas.microsoft.com/office/drawing/2014/main" id="{72A69791-D290-FC46-CA07-ED7130B776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1" y="1846049"/>
            <a:ext cx="5592727" cy="419454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7860518-E2FD-7703-DE84-F5DAC9AB77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952" y="1846049"/>
            <a:ext cx="5592727" cy="419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97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E33AC-CBB6-4345-FB00-1D11BBB96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BA863F-AF76-1457-4EE7-5C82B707A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4" y="-73038"/>
            <a:ext cx="10058400" cy="1450757"/>
          </a:xfrm>
        </p:spPr>
        <p:txBody>
          <a:bodyPr/>
          <a:lstStyle/>
          <a:p>
            <a:r>
              <a:rPr lang="pt-BR" b="1" dirty="0"/>
              <a:t>EQUIPAMENTOS DE IRRIGAÇÃO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B21E44F4-33B9-7C6A-ADA9-5EEFB8D5F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305" y="1963495"/>
            <a:ext cx="4736165" cy="414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114B967-E164-3F8A-E7A7-5A49C3578FF6}"/>
              </a:ext>
            </a:extLst>
          </p:cNvPr>
          <p:cNvSpPr txBox="1"/>
          <p:nvPr/>
        </p:nvSpPr>
        <p:spPr>
          <a:xfrm>
            <a:off x="754912" y="1956390"/>
            <a:ext cx="428492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800" b="1" dirty="0"/>
              <a:t>MONITORAMENTO DE PH:</a:t>
            </a:r>
          </a:p>
          <a:p>
            <a:pPr>
              <a:buNone/>
            </a:pPr>
            <a:r>
              <a:rPr lang="pt-BR" sz="2800" dirty="0"/>
              <a:t>O Controle do PH é essencial para um bom desenvolvimento da planta e só através de equipamentos específicos é possível realizar a correção da calda.</a:t>
            </a:r>
          </a:p>
        </p:txBody>
      </p:sp>
    </p:spTree>
    <p:extLst>
      <p:ext uri="{BB962C8B-B14F-4D97-AF65-F5344CB8AC3E}">
        <p14:creationId xmlns:p14="http://schemas.microsoft.com/office/powerpoint/2010/main" val="1141823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124844"/>
            <a:ext cx="10058400" cy="3566160"/>
          </a:xfrm>
        </p:spPr>
        <p:txBody>
          <a:bodyPr>
            <a:normAutofit/>
          </a:bodyPr>
          <a:lstStyle/>
          <a:p>
            <a:pPr algn="ctr"/>
            <a:r>
              <a:rPr lang="pt-BR" sz="7200" dirty="0"/>
              <a:t>OBRIGADO (A)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97280" y="4438154"/>
            <a:ext cx="10058400" cy="1143000"/>
          </a:xfrm>
        </p:spPr>
        <p:txBody>
          <a:bodyPr>
            <a:noAutofit/>
          </a:bodyPr>
          <a:lstStyle/>
          <a:p>
            <a:pPr algn="r"/>
            <a:r>
              <a:rPr lang="pt-BR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JOSÉ RODOLFO BEZERRA TORRES</a:t>
            </a:r>
          </a:p>
          <a:p>
            <a:pPr algn="r"/>
            <a:r>
              <a:rPr lang="pt-BR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61 9 91476122  </a:t>
            </a:r>
          </a:p>
          <a:p>
            <a:pPr algn="r"/>
            <a:r>
              <a:rPr lang="pt-BR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RODOLFOTECNOLOGO@HOTMAIL.COM</a:t>
            </a:r>
          </a:p>
        </p:txBody>
      </p:sp>
    </p:spTree>
    <p:extLst>
      <p:ext uri="{BB962C8B-B14F-4D97-AF65-F5344CB8AC3E}">
        <p14:creationId xmlns:p14="http://schemas.microsoft.com/office/powerpoint/2010/main" val="123943263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Retrospec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TM02900769[[fn=Retrospectiva]]</Template>
  <TotalTime>4747</TotalTime>
  <Words>175</Words>
  <Application>Microsoft Office PowerPoint</Application>
  <PresentationFormat>Widescreen</PresentationFormat>
  <Paragraphs>39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ADLaM Display</vt:lpstr>
      <vt:lpstr>Arial</vt:lpstr>
      <vt:lpstr>Calibri</vt:lpstr>
      <vt:lpstr>Calibri Light</vt:lpstr>
      <vt:lpstr>Open Sans Bold</vt:lpstr>
      <vt:lpstr>Retrospectiva</vt:lpstr>
      <vt:lpstr>IRRIGAÇÃO NO MIRTILO</vt:lpstr>
      <vt:lpstr>Por Que Irrigar o Mirtilo?</vt:lpstr>
      <vt:lpstr>Impactos da Deficiência Hídrica</vt:lpstr>
      <vt:lpstr>Porque ter Uniformidade?</vt:lpstr>
      <vt:lpstr>Soluções</vt:lpstr>
      <vt:lpstr>EQUIPAMENTOS DE IRRIGAÇÃO</vt:lpstr>
      <vt:lpstr>EQUIPAMENTOS DE IRRIGAÇÃO</vt:lpstr>
      <vt:lpstr>EQUIPAMENTOS DE IRRIGAÇÃO</vt:lpstr>
      <vt:lpstr>AUTOMAÇÃO</vt:lpstr>
      <vt:lpstr>FERTIRRIGAÇÃO</vt:lpstr>
      <vt:lpstr>FERTIRRIGAÇÃO</vt:lpstr>
      <vt:lpstr>FERTIRRIGAÇÃO</vt:lpstr>
      <vt:lpstr>EQUIPAMENTOS DE IRRIGAÇÃO</vt:lpstr>
      <vt:lpstr>OBRIGADO (A)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 DE SUCESSO DE XXXXX</dc:title>
  <dc:creator>Conta da Microsoft</dc:creator>
  <cp:lastModifiedBy>José Rodolfo Bezerra Torres</cp:lastModifiedBy>
  <cp:revision>13</cp:revision>
  <cp:lastPrinted>2025-11-26T09:47:30Z</cp:lastPrinted>
  <dcterms:created xsi:type="dcterms:W3CDTF">2021-07-01T13:14:16Z</dcterms:created>
  <dcterms:modified xsi:type="dcterms:W3CDTF">2025-11-26T23:21:06Z</dcterms:modified>
</cp:coreProperties>
</file>