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Nunito Semi Bold" charset="0"/>
      <p:regular r:id="rId18"/>
    </p:embeddedFont>
    <p:embeddedFont>
      <p:font typeface="PT Sans" charset="0"/>
      <p:regular r:id="rId1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-403" y="22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2CDC7-BBB6-43AD-A945-0F3028B94998}" type="datetimeFigureOut">
              <a:rPr lang="pt-BR" smtClean="0"/>
              <a:t>26/11/2025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55779-D858-4551-8280-E6349021CA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2261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2E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nikmeirele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5804" y="972264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Rastreabilidade do Mirtilo com Blockchain e Boas Práticas Agrícolas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715803" y="3363040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Inovação tecnológica e sustentabilidade para uma produção transparente e </a:t>
            </a:r>
            <a:r>
              <a:rPr lang="en-US" sz="20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segura</a:t>
            </a: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</a:p>
          <a:p>
            <a:pPr marL="0" indent="0" algn="l">
              <a:lnSpc>
                <a:spcPts val="3000"/>
              </a:lnSpc>
              <a:buNone/>
            </a:pPr>
            <a:endParaRPr lang="en-US" sz="2000" dirty="0">
              <a:solidFill>
                <a:srgbClr val="FFFFFF"/>
              </a:solidFill>
              <a:latin typeface="PT Sans" pitchFamily="34" charset="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</a:rPr>
              <a:t>Por: Línik </a:t>
            </a:r>
            <a:r>
              <a:rPr lang="en-US" sz="2000" dirty="0" err="1" smtClean="0">
                <a:solidFill>
                  <a:srgbClr val="FFFFFF"/>
                </a:solidFill>
                <a:latin typeface="PT Sans" pitchFamily="34" charset="0"/>
              </a:rPr>
              <a:t>Mayara</a:t>
            </a: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PT Sans" pitchFamily="34" charset="0"/>
              </a:rPr>
              <a:t>Meireles</a:t>
            </a: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</a:rPr>
              <a:t>.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T Sans" pitchFamily="34" charset="0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</a:rPr>
              <a:t>      CEO – </a:t>
            </a:r>
            <a:r>
              <a:rPr lang="en-US" sz="2000" b="1" dirty="0" err="1" smtClean="0">
                <a:solidFill>
                  <a:srgbClr val="FFFFFF"/>
                </a:solidFill>
                <a:latin typeface="PT Sans" pitchFamily="34" charset="0"/>
              </a:rPr>
              <a:t>MercadoON</a:t>
            </a:r>
            <a:r>
              <a:rPr lang="en-US" sz="2000" b="1" dirty="0" smtClean="0">
                <a:solidFill>
                  <a:srgbClr val="FFFFFF"/>
                </a:solidFill>
                <a:latin typeface="PT Sans" pitchFamily="34" charset="0"/>
              </a:rPr>
              <a:t>. 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</a:rPr>
              <a:t> 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8280" y="415052"/>
            <a:ext cx="8328303" cy="443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Por que a rastreabilidade é essencial para o mirtilo?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42078" y="1720930"/>
            <a:ext cx="6602849" cy="482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 mirtilo é uma fruta delicada, com alto valor agregado e demanda crescente nos mercados nacional e internacional. Sua sensibilidade exige cuidados especiais em todas as etapas da cadeia produtiva.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42079" y="3226475"/>
            <a:ext cx="6602849" cy="482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Consumidores modernos valorizam transparência sobre origem, métodos de cultivo e práticas sustentáveis. A rastreabilidade se tornou um diferencial competitivo essencial.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583" y="2455783"/>
            <a:ext cx="5773817" cy="577381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4556462"/>
            <a:ext cx="4424005" cy="885944"/>
          </a:xfrm>
          <a:prstGeom prst="roundRect">
            <a:avLst>
              <a:gd name="adj" fmla="val 25556"/>
            </a:avLst>
          </a:prstGeom>
          <a:solidFill>
            <a:srgbClr val="00002E"/>
          </a:solidFill>
          <a:ln w="15240">
            <a:solidFill>
              <a:srgbClr val="F2B42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1404" y="4698265"/>
            <a:ext cx="1818799" cy="221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Garantia de Qualidade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31404" y="5014733"/>
            <a:ext cx="4091821" cy="241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Controle rigoroso desde o plantio até a comercialização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0" y="5759053"/>
            <a:ext cx="4424005" cy="885944"/>
          </a:xfrm>
          <a:prstGeom prst="roundRect">
            <a:avLst>
              <a:gd name="adj" fmla="val 25556"/>
            </a:avLst>
          </a:prstGeom>
          <a:solidFill>
            <a:srgbClr val="00002E"/>
          </a:solidFill>
          <a:ln w="15240">
            <a:solidFill>
              <a:srgbClr val="D7425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66091" y="5976997"/>
            <a:ext cx="1775698" cy="221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Segurança Alimentar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66091" y="6203930"/>
            <a:ext cx="4091821" cy="241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Monitoramento de resíduos e práticas fitossanitárias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0" y="6999208"/>
            <a:ext cx="4424124" cy="885944"/>
          </a:xfrm>
          <a:prstGeom prst="roundRect">
            <a:avLst>
              <a:gd name="adj" fmla="val 25556"/>
            </a:avLst>
          </a:prstGeom>
          <a:solidFill>
            <a:srgbClr val="00002E"/>
          </a:solidFill>
          <a:ln w="15240">
            <a:solidFill>
              <a:srgbClr val="DD785E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66091" y="7137379"/>
            <a:ext cx="2066806" cy="221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Confiança do Consumidor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65972" y="7442180"/>
            <a:ext cx="4091940" cy="241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Transparência total sobre origem e processos</a:t>
            </a:r>
            <a:endParaRPr lang="en-US" sz="1400" dirty="0"/>
          </a:p>
        </p:txBody>
      </p:sp>
      <p:sp>
        <p:nvSpPr>
          <p:cNvPr id="15" name="AutoShape 2" descr="blob:https://web.whatsapp.com/8960c121-5434-4866-a417-4b4f734562e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4" descr="blob:https://web.whatsapp.com/8960c121-5434-4866-a417-4b4f734562e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6" descr="blob:https://web.whatsapp.com/8960c121-5434-4866-a417-4b4f734562e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AutoShape 8" descr="blob:https://web.whatsapp.com/8960c121-5434-4866-a417-4b4f734562ea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9" name="AutoShape 10" descr="blob:https://web.whatsapp.com/8960c121-5434-4866-a417-4b4f734562e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7466" y="1122640"/>
            <a:ext cx="7789069" cy="1138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Blockchain: Tecnologia Revolucionária para Rastreabilidade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77466" y="2551390"/>
            <a:ext cx="7789069" cy="989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 tecnologia blockchain oferece um sistema de registro digital descentralizado, imutável e totalmente transparente para documentar todas as etapas da cadeia produtiva do mirtilo.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654606" y="3556755"/>
            <a:ext cx="3797737" cy="1762482"/>
          </a:xfrm>
          <a:prstGeom prst="roundRect">
            <a:avLst>
              <a:gd name="adj" fmla="val 6226"/>
            </a:avLst>
          </a:prstGeom>
          <a:solidFill>
            <a:srgbClr val="00002E">
              <a:alpha val="75000"/>
            </a:srgbClr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77466" y="3546754"/>
            <a:ext cx="91440" cy="1762482"/>
          </a:xfrm>
          <a:prstGeom prst="roundRect">
            <a:avLst>
              <a:gd name="adj" fmla="val 317540"/>
            </a:avLst>
          </a:prstGeom>
          <a:solidFill>
            <a:srgbClr val="F2B42D"/>
          </a:solidFill>
          <a:ln/>
        </p:spPr>
      </p:sp>
      <p:sp>
        <p:nvSpPr>
          <p:cNvPr id="7" name="Text 4"/>
          <p:cNvSpPr/>
          <p:nvPr/>
        </p:nvSpPr>
        <p:spPr>
          <a:xfrm>
            <a:off x="962382" y="3604855"/>
            <a:ext cx="2277308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Registro Imutável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962382" y="4005620"/>
            <a:ext cx="3296483" cy="929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Dados permanentes e à prova de alterações fraudulentas garantem integridade absoluta das </a:t>
            </a:r>
            <a:r>
              <a:rPr lang="en-US" sz="15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informações</a:t>
            </a:r>
            <a:r>
              <a:rPr lang="en-US" sz="15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691539" y="3546754"/>
            <a:ext cx="3797856" cy="1762482"/>
          </a:xfrm>
          <a:prstGeom prst="roundRect">
            <a:avLst>
              <a:gd name="adj" fmla="val 6226"/>
            </a:avLst>
          </a:prstGeom>
          <a:solidFill>
            <a:srgbClr val="00002E">
              <a:alpha val="75000"/>
            </a:srgbClr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91539" y="3546754"/>
            <a:ext cx="91440" cy="1762482"/>
          </a:xfrm>
          <a:prstGeom prst="roundRect">
            <a:avLst>
              <a:gd name="adj" fmla="val 317540"/>
            </a:avLst>
          </a:prstGeom>
          <a:solidFill>
            <a:srgbClr val="D7425E"/>
          </a:solidFill>
          <a:ln/>
        </p:spPr>
      </p:sp>
      <p:sp>
        <p:nvSpPr>
          <p:cNvPr id="11" name="Text 8"/>
          <p:cNvSpPr/>
          <p:nvPr/>
        </p:nvSpPr>
        <p:spPr>
          <a:xfrm>
            <a:off x="4953595" y="3604855"/>
            <a:ext cx="2277308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Transparência Total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4953595" y="4005620"/>
            <a:ext cx="3296603" cy="929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Acompanhamento completo do mirtilo desde plantio, colheita, transporte até a venda final </a:t>
            </a:r>
            <a:r>
              <a:rPr lang="en-US" sz="1500" dirty="0" err="1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ao</a:t>
            </a:r>
            <a:r>
              <a:rPr lang="en-US" sz="15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5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consumidor</a:t>
            </a:r>
            <a:r>
              <a:rPr lang="en-US" sz="15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77466" y="5510332"/>
            <a:ext cx="3797737" cy="1762482"/>
          </a:xfrm>
          <a:prstGeom prst="roundRect">
            <a:avLst>
              <a:gd name="adj" fmla="val 6226"/>
            </a:avLst>
          </a:prstGeom>
          <a:solidFill>
            <a:srgbClr val="00002E">
              <a:alpha val="75000"/>
            </a:srgbClr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77466" y="5510332"/>
            <a:ext cx="91440" cy="1762482"/>
          </a:xfrm>
          <a:prstGeom prst="roundRect">
            <a:avLst>
              <a:gd name="adj" fmla="val 317540"/>
            </a:avLst>
          </a:prstGeom>
          <a:solidFill>
            <a:srgbClr val="DD785E"/>
          </a:solidFill>
          <a:ln/>
        </p:spPr>
      </p:sp>
      <p:sp>
        <p:nvSpPr>
          <p:cNvPr id="15" name="Text 12"/>
          <p:cNvSpPr/>
          <p:nvPr/>
        </p:nvSpPr>
        <p:spPr>
          <a:xfrm>
            <a:off x="962382" y="5560814"/>
            <a:ext cx="2277308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Redução de Fraudes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962382" y="5961578"/>
            <a:ext cx="3296483" cy="929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Minimização de desperdícios e facilitação de auditorias e processos de </a:t>
            </a:r>
            <a:r>
              <a:rPr lang="en-US" sz="15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certificação</a:t>
            </a:r>
            <a:r>
              <a:rPr lang="en-US" sz="15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2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8753" y="575429"/>
            <a:ext cx="7679293" cy="1230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Como Funciona o Blockchain na Cadeia do Mirtilo?</a:t>
            </a:r>
            <a:endParaRPr lang="en-US" sz="3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753" y="2119908"/>
            <a:ext cx="1046202" cy="152102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74148" y="2329101"/>
            <a:ext cx="2461736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Registro de Etapas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7474148" y="2762369"/>
            <a:ext cx="6423898" cy="669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Plantio, uso de insumos, colheita e transporte documentados em blocos criptografados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753" y="3640931"/>
            <a:ext cx="1046202" cy="152102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74148" y="3850124"/>
            <a:ext cx="2461736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Validação Segura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7474148" y="4283393"/>
            <a:ext cx="6423898" cy="669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Dados validados por múltiplos participantes garantindo segurança e integridade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8753" y="5161955"/>
            <a:ext cx="1046202" cy="125539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74148" y="5371148"/>
            <a:ext cx="2549962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Acesso ao Consumidor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7474148" y="5804416"/>
            <a:ext cx="6423898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QR code permite verificação de autenticidade e práticas adotadas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6144785" y="6417350"/>
            <a:ext cx="7679293" cy="1004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Cada registro na blockchain cria um histórico completo e verificável, permitindo rastreamento em tempo real e acesso instantâneo a informações detalhadas sobre o produto.</a:t>
            </a:r>
            <a:endParaRPr lang="en-US" sz="1600" dirty="0"/>
          </a:p>
        </p:txBody>
      </p:sp>
      <p:sp>
        <p:nvSpPr>
          <p:cNvPr id="14" name="AutoShape 2" descr="blob:https://web.whatsapp.com/8960c121-5434-4866-a417-4b4f734562e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2" name="Picture 4" descr="C:\Users\Linik Mayara\Downloads\WhatsApp Image 2025-11-25 at 16.06.39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7320" y="7175155"/>
            <a:ext cx="1783079" cy="105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3648" y="618173"/>
            <a:ext cx="9024938" cy="515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Boas Práticas de Plantio e Manejo Fitossanitário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13648" y="1594009"/>
            <a:ext cx="175260" cy="219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01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13648" y="1869043"/>
            <a:ext cx="7179231" cy="22860"/>
          </a:xfrm>
          <a:prstGeom prst="rect">
            <a:avLst/>
          </a:prstGeom>
          <a:solidFill>
            <a:srgbClr val="F2B42D"/>
          </a:solidFill>
          <a:ln/>
        </p:spPr>
      </p:sp>
      <p:sp>
        <p:nvSpPr>
          <p:cNvPr id="5" name="Text 3"/>
          <p:cNvSpPr/>
          <p:nvPr/>
        </p:nvSpPr>
        <p:spPr>
          <a:xfrm>
            <a:off x="613648" y="2002393"/>
            <a:ext cx="2184321" cy="257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Controle de Defensivos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13648" y="2435543"/>
            <a:ext cx="7179231" cy="561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Uso responsável e controlado de defensivos agrícolas para evitar resíduos e </a:t>
            </a:r>
            <a:r>
              <a:rPr lang="en-US" sz="1600" dirty="0" err="1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contaminação</a:t>
            </a: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ambiental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13648" y="3303270"/>
            <a:ext cx="175260" cy="219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02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13648" y="3578304"/>
            <a:ext cx="7179231" cy="22860"/>
          </a:xfrm>
          <a:prstGeom prst="rect">
            <a:avLst/>
          </a:prstGeom>
          <a:solidFill>
            <a:srgbClr val="D7425E"/>
          </a:solidFill>
          <a:ln/>
        </p:spPr>
      </p:sp>
      <p:sp>
        <p:nvSpPr>
          <p:cNvPr id="9" name="Text 7"/>
          <p:cNvSpPr/>
          <p:nvPr/>
        </p:nvSpPr>
        <p:spPr>
          <a:xfrm>
            <a:off x="613648" y="3711654"/>
            <a:ext cx="2449711" cy="257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Monitoramento Constante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3648" y="4144804"/>
            <a:ext cx="7179231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Acompanhamento regular da saúde das plantas, qualidade do solo e </a:t>
            </a:r>
            <a:r>
              <a:rPr lang="en-US" sz="1600" dirty="0" err="1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condições</a:t>
            </a: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climáticas</a:t>
            </a:r>
            <a:r>
              <a:rPr lang="en-US" sz="16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3648" y="4732020"/>
            <a:ext cx="175260" cy="219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03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13648" y="5007054"/>
            <a:ext cx="7179231" cy="22860"/>
          </a:xfrm>
          <a:prstGeom prst="rect">
            <a:avLst/>
          </a:prstGeom>
          <a:solidFill>
            <a:srgbClr val="DD785E"/>
          </a:solidFill>
          <a:ln/>
        </p:spPr>
      </p:sp>
      <p:sp>
        <p:nvSpPr>
          <p:cNvPr id="13" name="Text 11"/>
          <p:cNvSpPr/>
          <p:nvPr/>
        </p:nvSpPr>
        <p:spPr>
          <a:xfrm>
            <a:off x="613648" y="5140404"/>
            <a:ext cx="2062877" cy="257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Técnicas Sustentáveis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13648" y="5573554"/>
            <a:ext cx="7179231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Irrigação eficiente, adubação orgânica e manejo integrado de </a:t>
            </a:r>
            <a:r>
              <a:rPr lang="en-US" sz="16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pragas</a:t>
            </a:r>
            <a:r>
              <a:rPr lang="en-US" sz="16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3648" y="6160770"/>
            <a:ext cx="175260" cy="219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unito Light" pitchFamily="34" charset="0"/>
                <a:ea typeface="Nunito Light" pitchFamily="34" charset="-122"/>
                <a:cs typeface="Nunito Light" pitchFamily="34" charset="-120"/>
              </a:rPr>
              <a:t>04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3648" y="6435804"/>
            <a:ext cx="7179231" cy="22860"/>
          </a:xfrm>
          <a:prstGeom prst="rect">
            <a:avLst/>
          </a:prstGeom>
          <a:solidFill>
            <a:srgbClr val="48A8E2"/>
          </a:solidFill>
          <a:ln/>
        </p:spPr>
      </p:sp>
      <p:sp>
        <p:nvSpPr>
          <p:cNvPr id="17" name="Text 15"/>
          <p:cNvSpPr/>
          <p:nvPr/>
        </p:nvSpPr>
        <p:spPr>
          <a:xfrm>
            <a:off x="613648" y="6569154"/>
            <a:ext cx="2062877" cy="257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Certificações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13648" y="7002304"/>
            <a:ext cx="7179231" cy="280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Obtenção de certificações ambientais e fitossanitárias como </a:t>
            </a:r>
            <a:r>
              <a:rPr lang="en-US" sz="1600" dirty="0" err="1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diferencial</a:t>
            </a:r>
            <a:r>
              <a:rPr lang="en-US" sz="16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competitivo</a:t>
            </a:r>
            <a:r>
              <a:rPr lang="en-US" sz="16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6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371" y="1173839"/>
            <a:ext cx="5796082" cy="5796082"/>
          </a:xfrm>
          <a:prstGeom prst="rect">
            <a:avLst/>
          </a:prstGeom>
        </p:spPr>
      </p:pic>
      <p:pic>
        <p:nvPicPr>
          <p:cNvPr id="20" name="Picture 4" descr="C:\Users\Linik Mayara\Downloads\WhatsApp Image 2025-11-25 at 16.06.3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2560" y="7040880"/>
            <a:ext cx="1767839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675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0818" y="3620929"/>
            <a:ext cx="11269385" cy="698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Segurança Fitossanitária na Comercialização</a:t>
            </a:r>
            <a:endParaRPr lang="en-US" sz="4350" dirty="0"/>
          </a:p>
        </p:txBody>
      </p:sp>
      <p:sp>
        <p:nvSpPr>
          <p:cNvPr id="5" name="Text 1"/>
          <p:cNvSpPr/>
          <p:nvPr/>
        </p:nvSpPr>
        <p:spPr>
          <a:xfrm>
            <a:off x="830818" y="5565338"/>
            <a:ext cx="2792968" cy="34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Identificação Rápida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830818" y="6056828"/>
            <a:ext cx="4125039" cy="1519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 rastreabilidade permite identificação e isolamento imediato de lotes com problemas, evitando propagação de </a:t>
            </a:r>
            <a:r>
              <a:rPr lang="en-US" sz="185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contaminações</a:t>
            </a: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850" dirty="0"/>
          </a:p>
        </p:txBody>
      </p:sp>
      <p:sp>
        <p:nvSpPr>
          <p:cNvPr id="8" name="Text 3"/>
          <p:cNvSpPr/>
          <p:nvPr/>
        </p:nvSpPr>
        <p:spPr>
          <a:xfrm>
            <a:off x="5252561" y="5565338"/>
            <a:ext cx="2792968" cy="34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Conformidade Legal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5252561" y="6056828"/>
            <a:ext cx="4125158" cy="1519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Atendimento às exigências legais nacionais e internacionais, prevenindo embargos e perdas </a:t>
            </a:r>
            <a:r>
              <a:rPr lang="en-US" sz="1850" dirty="0" err="1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comerciais</a:t>
            </a: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significativas</a:t>
            </a:r>
            <a:r>
              <a:rPr lang="en-US" sz="185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850" dirty="0"/>
          </a:p>
        </p:txBody>
      </p:sp>
      <p:sp>
        <p:nvSpPr>
          <p:cNvPr id="11" name="Text 5"/>
          <p:cNvSpPr/>
          <p:nvPr/>
        </p:nvSpPr>
        <p:spPr>
          <a:xfrm>
            <a:off x="9674423" y="5565338"/>
            <a:ext cx="3164800" cy="349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Exportação Internacional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9674423" y="6056828"/>
            <a:ext cx="4125158" cy="1519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Controle rigoroso para exportação à União Europeia, que exige rastreabilidade completa e </a:t>
            </a:r>
            <a:r>
              <a:rPr lang="en-US" sz="1850" dirty="0" err="1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certificação</a:t>
            </a: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fitossanitária</a:t>
            </a:r>
            <a:r>
              <a:rPr lang="en-US" sz="185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.</a:t>
            </a:r>
            <a:endParaRPr lang="en-US" sz="1850" dirty="0"/>
          </a:p>
        </p:txBody>
      </p:sp>
      <p:pic>
        <p:nvPicPr>
          <p:cNvPr id="13" name="Picture 4" descr="C:\Users\Linik Mayara\Downloads\WhatsApp Image 2025-11-25 at 16.06.3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9224" y="7135697"/>
            <a:ext cx="1791176" cy="109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883206"/>
            <a:ext cx="12954952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Benefícios Práticos da Rastreabilidade com Blockchain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889528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F2B42D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Para Produtores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837724" y="355115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Maior controle e visibilidade da produção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01788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Redução significativa de perdas e desperdícios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448460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Acesso facilitado a mercados premium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495133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Valorização do </a:t>
            </a:r>
            <a:r>
              <a:rPr lang="en-US" sz="1850" dirty="0" err="1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produto</a:t>
            </a: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185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final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541805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Eficiência operacional aumentada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7614761" y="2889528"/>
            <a:ext cx="3379470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48A8E2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Para Consumidores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7614761" y="355115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Garantia absoluta de qualidade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614761" y="401788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Informações completas sobre origem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7614761" y="448460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Segurança alimentar comprovada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7614761" y="495133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Transparência nas práticas agrícolas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7614761" y="5418058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Confiança no produto adquirido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837724" y="6273598"/>
            <a:ext cx="12954952" cy="37505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837724" y="6580227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Uma cadeia produtiva mais eficiente, com menos desperdício, maior sustentabilidade e valor agregado para todos os envolvidos no processo.</a:t>
            </a:r>
            <a:endParaRPr lang="en-US" sz="2000" dirty="0"/>
          </a:p>
        </p:txBody>
      </p:sp>
      <p:pic>
        <p:nvPicPr>
          <p:cNvPr id="17" name="Picture 4" descr="C:\Users\Linik Mayara\Downloads\WhatsApp Image 2025-11-25 at 16.06.3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2560" y="7040880"/>
            <a:ext cx="1767839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063829"/>
            <a:ext cx="1011793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Casos de Sucesso e Tendências Globais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3246596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 adoção de blockchain na agricultura já é realidade em diversos países, demonstrando resultados concretos e impulsionando a transformação digital do setor.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37724" y="45211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Inovação Brasileira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37724" y="5016698"/>
            <a:ext cx="41188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Empresas brasileiras já adotam blockchain para rastrear alimentos orgânicos e frutas frescas com sucesso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5255776" y="45211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Caso dos Morangos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255776" y="5016698"/>
            <a:ext cx="41188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Rastreabilidade de morangos com blockchain aumentou confiança do consumidor e transparência na cadeia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9673828" y="45211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Demanda Global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673828" y="5016698"/>
            <a:ext cx="41188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Crescente exigência por produtos certificados e rastreados no mercado internacional</a:t>
            </a:r>
            <a:endParaRPr lang="en-US" sz="1850" dirty="0"/>
          </a:p>
        </p:txBody>
      </p:sp>
      <p:pic>
        <p:nvPicPr>
          <p:cNvPr id="10" name="Picture 4" descr="C:\Users\Linik Mayara\Downloads\WhatsApp Image 2025-11-25 at 16.06.3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2560" y="7007514"/>
            <a:ext cx="1767839" cy="122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3664" y="620078"/>
            <a:ext cx="7228523" cy="624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Desafios e Perspectivas Futuras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982623" y="1563529"/>
            <a:ext cx="22860" cy="6045875"/>
          </a:xfrm>
          <a:prstGeom prst="roundRect">
            <a:avLst>
              <a:gd name="adj" fmla="val 1394200"/>
            </a:avLst>
          </a:prstGeom>
          <a:solidFill>
            <a:srgbClr val="FFFFFF">
              <a:alpha val="24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1198781" y="1791057"/>
            <a:ext cx="637342" cy="22860"/>
          </a:xfrm>
          <a:prstGeom prst="roundRect">
            <a:avLst>
              <a:gd name="adj" fmla="val 1394200"/>
            </a:avLst>
          </a:prstGeom>
          <a:solidFill>
            <a:srgbClr val="F2B42D"/>
          </a:solidFill>
          <a:ln/>
        </p:spPr>
      </p:sp>
      <p:sp>
        <p:nvSpPr>
          <p:cNvPr id="6" name="Shape 3"/>
          <p:cNvSpPr/>
          <p:nvPr/>
        </p:nvSpPr>
        <p:spPr>
          <a:xfrm>
            <a:off x="743605" y="1563529"/>
            <a:ext cx="478036" cy="478036"/>
          </a:xfrm>
          <a:prstGeom prst="roundRect">
            <a:avLst>
              <a:gd name="adj" fmla="val 66672"/>
            </a:avLst>
          </a:prstGeom>
          <a:solidFill>
            <a:srgbClr val="00002E"/>
          </a:solidFill>
          <a:ln w="22860">
            <a:solidFill>
              <a:srgbClr val="F2B42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32604" y="1615023"/>
            <a:ext cx="299918" cy="374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2045018" y="1636514"/>
            <a:ext cx="2499598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Capacitação Técnica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2045018" y="2076212"/>
            <a:ext cx="6355318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Necessidade de treinamento dos produtores para utilização das novas tecnologias digitais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1198781" y="3408759"/>
            <a:ext cx="637342" cy="22860"/>
          </a:xfrm>
          <a:prstGeom prst="roundRect">
            <a:avLst>
              <a:gd name="adj" fmla="val 1394200"/>
            </a:avLst>
          </a:prstGeom>
          <a:solidFill>
            <a:srgbClr val="D7425E"/>
          </a:solidFill>
          <a:ln/>
        </p:spPr>
      </p:sp>
      <p:sp>
        <p:nvSpPr>
          <p:cNvPr id="11" name="Shape 8"/>
          <p:cNvSpPr/>
          <p:nvPr/>
        </p:nvSpPr>
        <p:spPr>
          <a:xfrm>
            <a:off x="743605" y="3181231"/>
            <a:ext cx="478036" cy="478036"/>
          </a:xfrm>
          <a:prstGeom prst="roundRect">
            <a:avLst>
              <a:gd name="adj" fmla="val 66672"/>
            </a:avLst>
          </a:prstGeom>
          <a:solidFill>
            <a:srgbClr val="00002E"/>
          </a:solidFill>
          <a:ln w="22860">
            <a:solidFill>
              <a:srgbClr val="D7425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32604" y="3232725"/>
            <a:ext cx="299918" cy="374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2045018" y="3254216"/>
            <a:ext cx="2499598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Infraestrutura Digital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2045018" y="3693914"/>
            <a:ext cx="6355318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Investimento em sistemas integrados e conectividade nas áreas de produção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1198781" y="5026462"/>
            <a:ext cx="637342" cy="22860"/>
          </a:xfrm>
          <a:prstGeom prst="roundRect">
            <a:avLst>
              <a:gd name="adj" fmla="val 1394200"/>
            </a:avLst>
          </a:prstGeom>
          <a:solidFill>
            <a:srgbClr val="DD785E"/>
          </a:solidFill>
          <a:ln/>
        </p:spPr>
      </p:sp>
      <p:sp>
        <p:nvSpPr>
          <p:cNvPr id="16" name="Shape 13"/>
          <p:cNvSpPr/>
          <p:nvPr/>
        </p:nvSpPr>
        <p:spPr>
          <a:xfrm>
            <a:off x="743605" y="4798933"/>
            <a:ext cx="478036" cy="478036"/>
          </a:xfrm>
          <a:prstGeom prst="roundRect">
            <a:avLst>
              <a:gd name="adj" fmla="val 66672"/>
            </a:avLst>
          </a:prstGeom>
          <a:solidFill>
            <a:srgbClr val="00002E"/>
          </a:solidFill>
          <a:ln w="22860">
            <a:solidFill>
              <a:srgbClr val="DD785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2604" y="4850428"/>
            <a:ext cx="299918" cy="374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2045018" y="4871918"/>
            <a:ext cx="2735104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Certificações Integradas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2045018" y="5311616"/>
            <a:ext cx="6355318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Expansão da certificação ambiental e fitossanitária em plataforma unificada</a:t>
            </a:r>
            <a:endParaRPr lang="en-US" sz="1650" dirty="0"/>
          </a:p>
        </p:txBody>
      </p:sp>
      <p:sp>
        <p:nvSpPr>
          <p:cNvPr id="20" name="Shape 17"/>
          <p:cNvSpPr/>
          <p:nvPr/>
        </p:nvSpPr>
        <p:spPr>
          <a:xfrm>
            <a:off x="1198781" y="6644164"/>
            <a:ext cx="637342" cy="22860"/>
          </a:xfrm>
          <a:prstGeom prst="roundRect">
            <a:avLst>
              <a:gd name="adj" fmla="val 1394200"/>
            </a:avLst>
          </a:prstGeom>
          <a:solidFill>
            <a:srgbClr val="48A8E2"/>
          </a:solidFill>
          <a:ln/>
        </p:spPr>
      </p:sp>
      <p:sp>
        <p:nvSpPr>
          <p:cNvPr id="21" name="Shape 18"/>
          <p:cNvSpPr/>
          <p:nvPr/>
        </p:nvSpPr>
        <p:spPr>
          <a:xfrm>
            <a:off x="743605" y="6416635"/>
            <a:ext cx="478036" cy="478036"/>
          </a:xfrm>
          <a:prstGeom prst="roundRect">
            <a:avLst>
              <a:gd name="adj" fmla="val 66672"/>
            </a:avLst>
          </a:prstGeom>
          <a:solidFill>
            <a:srgbClr val="00002E"/>
          </a:solidFill>
          <a:ln w="22860">
            <a:solidFill>
              <a:srgbClr val="48A8E2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32604" y="6468130"/>
            <a:ext cx="299918" cy="374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4</a:t>
            </a:r>
            <a:endParaRPr lang="en-US" sz="2350" dirty="0"/>
          </a:p>
        </p:txBody>
      </p:sp>
      <p:sp>
        <p:nvSpPr>
          <p:cNvPr id="23" name="Text 20"/>
          <p:cNvSpPr/>
          <p:nvPr/>
        </p:nvSpPr>
        <p:spPr>
          <a:xfrm>
            <a:off x="2045018" y="6489621"/>
            <a:ext cx="2499598" cy="31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Agricultura 4.0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2045018" y="6929318"/>
            <a:ext cx="6355318" cy="680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Visão futura: agricultura digital e sustentável com total transparência e rastreabilidade</a:t>
            </a:r>
            <a:endParaRPr lang="en-US" sz="16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1847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743" y="2670096"/>
            <a:ext cx="13406914" cy="2056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50"/>
              </a:lnSpc>
              <a:buNone/>
            </a:pPr>
            <a:r>
              <a:rPr lang="en-US" sz="6450" dirty="0">
                <a:solidFill>
                  <a:srgbClr val="F2B42D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O Futuro da Agricultura Sustentável</a:t>
            </a:r>
            <a:endParaRPr lang="en-US" sz="6450" dirty="0"/>
          </a:p>
        </p:txBody>
      </p:sp>
      <p:sp>
        <p:nvSpPr>
          <p:cNvPr id="4" name="Shape 1"/>
          <p:cNvSpPr/>
          <p:nvPr/>
        </p:nvSpPr>
        <p:spPr>
          <a:xfrm>
            <a:off x="611743" y="4988481"/>
            <a:ext cx="4352449" cy="2000012"/>
          </a:xfrm>
          <a:prstGeom prst="roundRect">
            <a:avLst>
              <a:gd name="adj" fmla="val 13109"/>
            </a:avLst>
          </a:prstGeom>
          <a:solidFill>
            <a:srgbClr val="00002E"/>
          </a:solidFill>
          <a:ln w="15240">
            <a:solidFill>
              <a:srgbClr val="F2B42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01767" y="5178504"/>
            <a:ext cx="524351" cy="524351"/>
          </a:xfrm>
          <a:prstGeom prst="roundRect">
            <a:avLst>
              <a:gd name="adj" fmla="val 17436957"/>
            </a:avLst>
          </a:prstGeom>
          <a:solidFill>
            <a:srgbClr val="F2B42D"/>
          </a:solidFill>
          <a:ln/>
        </p:spPr>
      </p:sp>
      <p:sp>
        <p:nvSpPr>
          <p:cNvPr id="7" name="Text 3"/>
          <p:cNvSpPr/>
          <p:nvPr/>
        </p:nvSpPr>
        <p:spPr>
          <a:xfrm>
            <a:off x="801767" y="5877639"/>
            <a:ext cx="2064306" cy="256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Transformação Digital</a:t>
            </a:r>
            <a:endParaRPr lang="en-US" sz="1600" b="1" dirty="0"/>
          </a:p>
        </p:txBody>
      </p:sp>
      <p:sp>
        <p:nvSpPr>
          <p:cNvPr id="8" name="Text 4"/>
          <p:cNvSpPr/>
          <p:nvPr/>
        </p:nvSpPr>
        <p:spPr>
          <a:xfrm>
            <a:off x="801767" y="6239351"/>
            <a:ext cx="3972401" cy="559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Blockchain aliado às boas práticas agrícolas revoluciona a cadeia produtiva do mirtilo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5138976" y="4988481"/>
            <a:ext cx="4352449" cy="2000012"/>
          </a:xfrm>
          <a:prstGeom prst="roundRect">
            <a:avLst>
              <a:gd name="adj" fmla="val 13109"/>
            </a:avLst>
          </a:prstGeom>
          <a:solidFill>
            <a:srgbClr val="00002E"/>
          </a:solidFill>
          <a:ln w="15240">
            <a:solidFill>
              <a:srgbClr val="D7425E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328999" y="5178504"/>
            <a:ext cx="524351" cy="524351"/>
          </a:xfrm>
          <a:prstGeom prst="roundRect">
            <a:avLst>
              <a:gd name="adj" fmla="val 17436957"/>
            </a:avLst>
          </a:prstGeom>
          <a:solidFill>
            <a:srgbClr val="D7425E"/>
          </a:solidFill>
          <a:ln/>
        </p:spPr>
      </p:sp>
      <p:sp>
        <p:nvSpPr>
          <p:cNvPr id="12" name="Text 7"/>
          <p:cNvSpPr/>
          <p:nvPr/>
        </p:nvSpPr>
        <p:spPr>
          <a:xfrm>
            <a:off x="5328999" y="5877639"/>
            <a:ext cx="2056328" cy="256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Garantia Total</a:t>
            </a:r>
            <a:endParaRPr lang="en-US" sz="1600" b="1" dirty="0"/>
          </a:p>
        </p:txBody>
      </p:sp>
      <p:sp>
        <p:nvSpPr>
          <p:cNvPr id="13" name="Text 8"/>
          <p:cNvSpPr/>
          <p:nvPr/>
        </p:nvSpPr>
        <p:spPr>
          <a:xfrm>
            <a:off x="5328999" y="6239351"/>
            <a:ext cx="3972401" cy="559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Segurança, qualidade e sustentabilidade valorizando o produto no mercado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9666208" y="4988481"/>
            <a:ext cx="4352449" cy="2000012"/>
          </a:xfrm>
          <a:prstGeom prst="roundRect">
            <a:avLst>
              <a:gd name="adj" fmla="val 13109"/>
            </a:avLst>
          </a:prstGeom>
          <a:solidFill>
            <a:srgbClr val="00002E"/>
          </a:solidFill>
          <a:ln w="15240">
            <a:solidFill>
              <a:srgbClr val="DD785E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9856232" y="5178504"/>
            <a:ext cx="524351" cy="524351"/>
          </a:xfrm>
          <a:prstGeom prst="roundRect">
            <a:avLst>
              <a:gd name="adj" fmla="val 17436957"/>
            </a:avLst>
          </a:prstGeom>
          <a:solidFill>
            <a:srgbClr val="DD785E"/>
          </a:solidFill>
          <a:ln/>
        </p:spPr>
      </p:sp>
      <p:sp>
        <p:nvSpPr>
          <p:cNvPr id="17" name="Text 11"/>
          <p:cNvSpPr/>
          <p:nvPr/>
        </p:nvSpPr>
        <p:spPr>
          <a:xfrm>
            <a:off x="9856232" y="5877639"/>
            <a:ext cx="2056328" cy="256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Nunito Semi Bold" pitchFamily="34" charset="0"/>
                <a:ea typeface="Nunito Semi Bold" pitchFamily="34" charset="-122"/>
                <a:cs typeface="Nunito Semi Bold" pitchFamily="34" charset="-120"/>
              </a:rPr>
              <a:t>Convite à Inovação</a:t>
            </a:r>
            <a:endParaRPr lang="en-US" sz="1600" b="1" dirty="0"/>
          </a:p>
        </p:txBody>
      </p:sp>
      <p:sp>
        <p:nvSpPr>
          <p:cNvPr id="18" name="Text 12"/>
          <p:cNvSpPr/>
          <p:nvPr/>
        </p:nvSpPr>
        <p:spPr>
          <a:xfrm>
            <a:off x="9856232" y="6239351"/>
            <a:ext cx="3972401" cy="559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Adote a tecnologia para fortalecer o setor e conquistar consumidores conscientes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801767" y="3962758"/>
            <a:ext cx="13406914" cy="559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A rastreabilidade com blockchain não é apenas uma tendência, mas uma necessidade estratégica para garantir competitividade, transparência e sustentabilidade na produção de mirtilos.</a:t>
            </a:r>
            <a:endParaRPr lang="en-US" sz="2000" dirty="0"/>
          </a:p>
        </p:txBody>
      </p:sp>
      <p:pic>
        <p:nvPicPr>
          <p:cNvPr id="20" name="Picture 4" descr="C:\Users\Linik Mayara\Downloads\WhatsApp Image 2025-11-25 at 16.06.39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080" y="7305557"/>
            <a:ext cx="1776185" cy="92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5804" y="972264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00"/>
              </a:lnSpc>
              <a:buNone/>
            </a:pPr>
            <a:r>
              <a:rPr lang="en-US" sz="4400" u="sng" dirty="0" smtClean="0">
                <a:solidFill>
                  <a:schemeClr val="bg1"/>
                </a:solidFill>
              </a:rPr>
              <a:t>MercadoOn</a:t>
            </a:r>
          </a:p>
          <a:p>
            <a:pPr marL="0" indent="0" algn="ctr">
              <a:lnSpc>
                <a:spcPts val="5500"/>
              </a:lnSpc>
              <a:buNone/>
            </a:pPr>
            <a:endParaRPr lang="en-US" sz="4400" dirty="0">
              <a:solidFill>
                <a:schemeClr val="bg1"/>
              </a:solidFill>
            </a:endParaRPr>
          </a:p>
          <a:p>
            <a:pPr marL="0" indent="0" algn="ctr">
              <a:lnSpc>
                <a:spcPts val="5500"/>
              </a:lnSpc>
              <a:buNone/>
            </a:pPr>
            <a:r>
              <a:rPr lang="en-US" sz="4400" dirty="0" err="1" smtClean="0">
                <a:solidFill>
                  <a:schemeClr val="bg1"/>
                </a:solidFill>
              </a:rPr>
              <a:t>Muito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>
                <a:solidFill>
                  <a:schemeClr val="bg1"/>
                </a:solidFill>
              </a:rPr>
              <a:t>O</a:t>
            </a:r>
            <a:r>
              <a:rPr lang="en-US" sz="4400" dirty="0" err="1" smtClean="0">
                <a:solidFill>
                  <a:schemeClr val="bg1"/>
                </a:solidFill>
              </a:rPr>
              <a:t>brigada</a:t>
            </a:r>
            <a:r>
              <a:rPr lang="en-US" sz="4400" dirty="0" smtClean="0">
                <a:solidFill>
                  <a:schemeClr val="bg1"/>
                </a:solidFill>
              </a:rPr>
              <a:t>!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715803" y="3363040"/>
            <a:ext cx="7468553" cy="18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Línik </a:t>
            </a:r>
            <a:r>
              <a:rPr lang="en-US" sz="20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Mayara</a:t>
            </a: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Meireles</a:t>
            </a:r>
            <a:endParaRPr lang="en-US" sz="2000" dirty="0" smtClean="0">
              <a:solidFill>
                <a:srgbClr val="FFFFFF"/>
              </a:solidFill>
              <a:latin typeface="PT Sans" pitchFamily="34" charset="0"/>
              <a:ea typeface="PT Sans" pitchFamily="34" charset="-122"/>
              <a:cs typeface="PT Sans" pitchFamily="34" charset="-120"/>
            </a:endParaRPr>
          </a:p>
          <a:p>
            <a:pPr marL="342900" indent="-342900" algn="l">
              <a:lnSpc>
                <a:spcPts val="3000"/>
              </a:lnSpc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Email: </a:t>
            </a: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  <a:hlinkClick r:id="rId4"/>
              </a:rPr>
              <a:t>linikmeireles@gmail.com</a:t>
            </a:r>
            <a:endParaRPr lang="en-US" sz="2000" dirty="0" smtClean="0">
              <a:solidFill>
                <a:srgbClr val="FFFFFF"/>
              </a:solidFill>
              <a:latin typeface="PT Sans" pitchFamily="34" charset="0"/>
              <a:ea typeface="PT Sans" pitchFamily="34" charset="-122"/>
              <a:cs typeface="PT Sans" pitchFamily="34" charset="-120"/>
            </a:endParaRPr>
          </a:p>
          <a:p>
            <a:pPr marL="342900" indent="-342900" algn="l">
              <a:lnSpc>
                <a:spcPts val="3000"/>
              </a:lnSpc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Telefone</a:t>
            </a: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: (62) 98222-0828</a:t>
            </a:r>
          </a:p>
          <a:p>
            <a:pPr marL="342900" indent="-342900" algn="l">
              <a:lnSpc>
                <a:spcPts val="3000"/>
              </a:lnSpc>
              <a:buFont typeface="Wingdings" pitchFamily="2" charset="2"/>
              <a:buChar char="q"/>
            </a:pPr>
            <a:r>
              <a:rPr lang="en-US" sz="2000" dirty="0" err="1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Linkedin</a:t>
            </a:r>
            <a:r>
              <a:rPr lang="en-US" sz="2000" dirty="0" smtClean="0">
                <a:solidFill>
                  <a:srgbClr val="FFFFFF"/>
                </a:solidFill>
                <a:latin typeface="PT Sans" pitchFamily="34" charset="0"/>
                <a:ea typeface="PT Sans" pitchFamily="34" charset="-122"/>
                <a:cs typeface="PT Sans" pitchFamily="34" charset="-120"/>
              </a:rPr>
              <a:t>: linkedin.com/in/linikmeireles01 </a:t>
            </a:r>
          </a:p>
          <a:p>
            <a:pPr marL="342900" indent="-342900" algn="l">
              <a:lnSpc>
                <a:spcPts val="3000"/>
              </a:lnSpc>
              <a:buFont typeface="Wingdings" pitchFamily="2" charset="2"/>
              <a:buChar char="q"/>
            </a:pPr>
            <a:endParaRPr lang="en-US" sz="2000" dirty="0">
              <a:solidFill>
                <a:srgbClr val="FFFFFF"/>
              </a:solidFill>
              <a:latin typeface="PT Sans" pitchFamily="34" charset="0"/>
              <a:ea typeface="PT Sans" pitchFamily="34" charset="-122"/>
              <a:cs typeface="PT Sans" pitchFamily="34" charset="-120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en-US" sz="2000" dirty="0" smtClean="0">
              <a:solidFill>
                <a:srgbClr val="FFFFFF"/>
              </a:solidFill>
              <a:latin typeface="PT Sans" pitchFamily="34" charset="0"/>
              <a:ea typeface="PT Sans" pitchFamily="34" charset="-122"/>
              <a:cs typeface="PT Sans" pitchFamily="34" charset="-120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en-US" sz="2000" dirty="0">
              <a:solidFill>
                <a:srgbClr val="FFFFFF"/>
              </a:solidFill>
              <a:latin typeface="PT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7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715</Words>
  <Application>Microsoft Office PowerPoint</Application>
  <PresentationFormat>Personalizar</PresentationFormat>
  <Paragraphs>113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Nunito Semi Bold</vt:lpstr>
      <vt:lpstr>Nunito Light</vt:lpstr>
      <vt:lpstr>Wingdings</vt:lpstr>
      <vt:lpstr>PT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Linik Mayara</dc:creator>
  <cp:lastModifiedBy>Linik Mayara</cp:lastModifiedBy>
  <cp:revision>32</cp:revision>
  <dcterms:created xsi:type="dcterms:W3CDTF">2025-11-25T18:56:45Z</dcterms:created>
  <dcterms:modified xsi:type="dcterms:W3CDTF">2025-11-26T23:27:53Z</dcterms:modified>
</cp:coreProperties>
</file>