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3"/>
  </p:notesMasterIdLst>
  <p:sldIdLst>
    <p:sldId id="295" r:id="rId5"/>
    <p:sldId id="298" r:id="rId6"/>
    <p:sldId id="269" r:id="rId7"/>
    <p:sldId id="270" r:id="rId8"/>
    <p:sldId id="271" r:id="rId9"/>
    <p:sldId id="272" r:id="rId10"/>
    <p:sldId id="277" r:id="rId11"/>
    <p:sldId id="273" r:id="rId12"/>
    <p:sldId id="274" r:id="rId13"/>
    <p:sldId id="328" r:id="rId14"/>
    <p:sldId id="280" r:id="rId15"/>
    <p:sldId id="281" r:id="rId16"/>
    <p:sldId id="329" r:id="rId17"/>
    <p:sldId id="276" r:id="rId18"/>
    <p:sldId id="257" r:id="rId19"/>
    <p:sldId id="330" r:id="rId20"/>
    <p:sldId id="331" r:id="rId21"/>
    <p:sldId id="332" r:id="rId22"/>
    <p:sldId id="333" r:id="rId23"/>
    <p:sldId id="334" r:id="rId24"/>
    <p:sldId id="335" r:id="rId25"/>
    <p:sldId id="336" r:id="rId26"/>
    <p:sldId id="337" r:id="rId27"/>
    <p:sldId id="338" r:id="rId28"/>
    <p:sldId id="339" r:id="rId29"/>
    <p:sldId id="259" r:id="rId30"/>
    <p:sldId id="293" r:id="rId31"/>
    <p:sldId id="268" r:id="rId32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0001"/>
    <a:srgbClr val="00CB00"/>
    <a:srgbClr val="FCCB02"/>
    <a:srgbClr val="173DFF"/>
    <a:srgbClr val="025E85"/>
    <a:srgbClr val="00A8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85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slide" Target="slides/slide22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34" Type="http://schemas.openxmlformats.org/officeDocument/2006/relationships/presProps" Target="presProps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slide" Target="slides/slide21.xml" /><Relationship Id="rId33" Type="http://schemas.openxmlformats.org/officeDocument/2006/relationships/notesMaster" Target="notesMasters/notesMaster1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slide" Target="slides/slide25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32" Type="http://schemas.openxmlformats.org/officeDocument/2006/relationships/slide" Target="slides/slide28.xml" /><Relationship Id="rId37" Type="http://schemas.openxmlformats.org/officeDocument/2006/relationships/tableStyles" Target="tableStyles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slide" Target="slides/slide24.xml" /><Relationship Id="rId36" Type="http://schemas.openxmlformats.org/officeDocument/2006/relationships/theme" Target="theme/theme1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31" Type="http://schemas.openxmlformats.org/officeDocument/2006/relationships/slide" Target="slides/slide27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slide" Target="slides/slide23.xml" /><Relationship Id="rId30" Type="http://schemas.openxmlformats.org/officeDocument/2006/relationships/slide" Target="slides/slide26.xml" /><Relationship Id="rId35" Type="http://schemas.openxmlformats.org/officeDocument/2006/relationships/viewProps" Target="view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FFE277-DD11-46A8-A5B9-CDA54FB9DA90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525F8C2-CA5F-4FCB-A919-FE78B10CC7DB}">
      <dgm:prSet/>
      <dgm:spPr/>
      <dgm:t>
        <a:bodyPr/>
        <a:lstStyle/>
        <a:p>
          <a:r>
            <a:rPr lang="pt-BR" dirty="0"/>
            <a:t>Cadastro atualizado da empresa e dos sócios;</a:t>
          </a:r>
          <a:endParaRPr lang="en-US" dirty="0"/>
        </a:p>
      </dgm:t>
    </dgm:pt>
    <dgm:pt modelId="{CBF4D900-B63F-4EEE-A3EB-91EA7DCED99E}" type="parTrans" cxnId="{AFB1B9CF-9C1E-424C-AFA1-AB0A02C4564E}">
      <dgm:prSet/>
      <dgm:spPr/>
      <dgm:t>
        <a:bodyPr/>
        <a:lstStyle/>
        <a:p>
          <a:endParaRPr lang="en-US"/>
        </a:p>
      </dgm:t>
    </dgm:pt>
    <dgm:pt modelId="{365E97D7-5FD0-497F-A94F-4991DE6844BF}" type="sibTrans" cxnId="{AFB1B9CF-9C1E-424C-AFA1-AB0A02C4564E}">
      <dgm:prSet/>
      <dgm:spPr/>
      <dgm:t>
        <a:bodyPr/>
        <a:lstStyle/>
        <a:p>
          <a:endParaRPr lang="en-US"/>
        </a:p>
      </dgm:t>
    </dgm:pt>
    <dgm:pt modelId="{4FB459CB-70EB-484C-81DB-11A0CB28DF79}">
      <dgm:prSet/>
      <dgm:spPr/>
      <dgm:t>
        <a:bodyPr/>
        <a:lstStyle/>
        <a:p>
          <a:r>
            <a:rPr lang="en-US" dirty="0" err="1"/>
            <a:t>Comprovação</a:t>
          </a:r>
          <a:r>
            <a:rPr lang="en-US" dirty="0"/>
            <a:t> de bens e </a:t>
          </a:r>
          <a:r>
            <a:rPr lang="en-US" dirty="0" err="1"/>
            <a:t>patrimônio</a:t>
          </a:r>
          <a:r>
            <a:rPr lang="en-US" dirty="0"/>
            <a:t> dos </a:t>
          </a:r>
          <a:r>
            <a:rPr lang="en-US" dirty="0" err="1"/>
            <a:t>proponentes</a:t>
          </a:r>
          <a:r>
            <a:rPr lang="pt-BR" dirty="0"/>
            <a:t>;</a:t>
          </a:r>
          <a:endParaRPr lang="en-US" dirty="0"/>
        </a:p>
      </dgm:t>
    </dgm:pt>
    <dgm:pt modelId="{8A22B27F-77DA-4555-A500-6C6295E74E4C}" type="parTrans" cxnId="{9C7E5383-798F-458E-AEBE-C5B8DBB14A35}">
      <dgm:prSet/>
      <dgm:spPr/>
      <dgm:t>
        <a:bodyPr/>
        <a:lstStyle/>
        <a:p>
          <a:endParaRPr lang="en-US"/>
        </a:p>
      </dgm:t>
    </dgm:pt>
    <dgm:pt modelId="{ECEC48E1-1826-4D85-87CC-F0F63F0725FE}" type="sibTrans" cxnId="{9C7E5383-798F-458E-AEBE-C5B8DBB14A35}">
      <dgm:prSet/>
      <dgm:spPr/>
      <dgm:t>
        <a:bodyPr/>
        <a:lstStyle/>
        <a:p>
          <a:endParaRPr lang="en-US"/>
        </a:p>
      </dgm:t>
    </dgm:pt>
    <dgm:pt modelId="{B894EDED-B1C3-4F65-ADC1-EFBF783E89C5}">
      <dgm:prSet/>
      <dgm:spPr/>
      <dgm:t>
        <a:bodyPr/>
        <a:lstStyle/>
        <a:p>
          <a:r>
            <a:rPr lang="pt-BR" dirty="0"/>
            <a:t>Detalhamento da Experiência dos Proponentes;</a:t>
          </a:r>
          <a:endParaRPr lang="en-US" dirty="0"/>
        </a:p>
      </dgm:t>
    </dgm:pt>
    <dgm:pt modelId="{A2985330-CD48-4B0A-890C-71B12DCA853C}" type="parTrans" cxnId="{FDADDA4D-F869-4B83-ACE3-26544106B8D6}">
      <dgm:prSet/>
      <dgm:spPr/>
      <dgm:t>
        <a:bodyPr/>
        <a:lstStyle/>
        <a:p>
          <a:endParaRPr lang="en-US"/>
        </a:p>
      </dgm:t>
    </dgm:pt>
    <dgm:pt modelId="{B670F895-6309-483D-9001-70D77D01C5C4}" type="sibTrans" cxnId="{FDADDA4D-F869-4B83-ACE3-26544106B8D6}">
      <dgm:prSet/>
      <dgm:spPr/>
      <dgm:t>
        <a:bodyPr/>
        <a:lstStyle/>
        <a:p>
          <a:endParaRPr lang="en-US"/>
        </a:p>
      </dgm:t>
    </dgm:pt>
    <dgm:pt modelId="{57806463-4951-4EC0-80B6-34778A860D2B}">
      <dgm:prSet/>
      <dgm:spPr/>
      <dgm:t>
        <a:bodyPr/>
        <a:lstStyle/>
        <a:p>
          <a:r>
            <a:rPr lang="pt-BR" dirty="0"/>
            <a:t>Inexistência de restrições;</a:t>
          </a:r>
          <a:endParaRPr lang="en-US" dirty="0"/>
        </a:p>
      </dgm:t>
    </dgm:pt>
    <dgm:pt modelId="{019EDEB1-296D-4E33-9588-427031E582AA}" type="parTrans" cxnId="{D0291497-C51D-4DF1-B052-E57F305D405C}">
      <dgm:prSet/>
      <dgm:spPr/>
      <dgm:t>
        <a:bodyPr/>
        <a:lstStyle/>
        <a:p>
          <a:endParaRPr lang="en-US"/>
        </a:p>
      </dgm:t>
    </dgm:pt>
    <dgm:pt modelId="{543BFF01-72A8-4064-94B2-FEEE7220E320}" type="sibTrans" cxnId="{D0291497-C51D-4DF1-B052-E57F305D405C}">
      <dgm:prSet/>
      <dgm:spPr/>
      <dgm:t>
        <a:bodyPr/>
        <a:lstStyle/>
        <a:p>
          <a:endParaRPr lang="en-US"/>
        </a:p>
      </dgm:t>
    </dgm:pt>
    <dgm:pt modelId="{DD1C3CFB-9F66-4C2F-B1FE-CF6ACD419560}">
      <dgm:prSet/>
      <dgm:spPr/>
      <dgm:t>
        <a:bodyPr/>
        <a:lstStyle/>
        <a:p>
          <a:r>
            <a:rPr lang="pt-BR" dirty="0"/>
            <a:t>Projeto de viabilidade se for o caso, a critério do agente financeiro.</a:t>
          </a:r>
          <a:endParaRPr lang="en-US" dirty="0"/>
        </a:p>
      </dgm:t>
    </dgm:pt>
    <dgm:pt modelId="{F13CF324-CB54-4C60-A452-5DCD703EC5E3}" type="parTrans" cxnId="{2EA68BF4-53F9-40C1-858D-01F9BD1DF2AB}">
      <dgm:prSet/>
      <dgm:spPr/>
      <dgm:t>
        <a:bodyPr/>
        <a:lstStyle/>
        <a:p>
          <a:endParaRPr lang="en-US"/>
        </a:p>
      </dgm:t>
    </dgm:pt>
    <dgm:pt modelId="{3F28A7B1-1E00-4EE4-9F46-B4CF35C488A6}" type="sibTrans" cxnId="{2EA68BF4-53F9-40C1-858D-01F9BD1DF2AB}">
      <dgm:prSet/>
      <dgm:spPr/>
      <dgm:t>
        <a:bodyPr/>
        <a:lstStyle/>
        <a:p>
          <a:endParaRPr lang="en-US"/>
        </a:p>
      </dgm:t>
    </dgm:pt>
    <dgm:pt modelId="{C342AA11-E1C9-4A1E-91AD-6A80DEC96BFB}" type="pres">
      <dgm:prSet presAssocID="{63FFE277-DD11-46A8-A5B9-CDA54FB9DA90}" presName="outerComposite" presStyleCnt="0">
        <dgm:presLayoutVars>
          <dgm:chMax val="5"/>
          <dgm:dir/>
          <dgm:resizeHandles val="exact"/>
        </dgm:presLayoutVars>
      </dgm:prSet>
      <dgm:spPr/>
    </dgm:pt>
    <dgm:pt modelId="{8A5D39B2-1A40-4B31-A59E-74FBD185863E}" type="pres">
      <dgm:prSet presAssocID="{63FFE277-DD11-46A8-A5B9-CDA54FB9DA90}" presName="dummyMaxCanvas" presStyleCnt="0">
        <dgm:presLayoutVars/>
      </dgm:prSet>
      <dgm:spPr/>
    </dgm:pt>
    <dgm:pt modelId="{A17CE601-FFC8-4E3D-8BFF-279B3038C937}" type="pres">
      <dgm:prSet presAssocID="{63FFE277-DD11-46A8-A5B9-CDA54FB9DA90}" presName="FiveNodes_1" presStyleLbl="node1" presStyleIdx="0" presStyleCnt="5">
        <dgm:presLayoutVars>
          <dgm:bulletEnabled val="1"/>
        </dgm:presLayoutVars>
      </dgm:prSet>
      <dgm:spPr/>
    </dgm:pt>
    <dgm:pt modelId="{0773117F-A136-42BF-B6BA-EC0CF55A0544}" type="pres">
      <dgm:prSet presAssocID="{63FFE277-DD11-46A8-A5B9-CDA54FB9DA90}" presName="FiveNodes_2" presStyleLbl="node1" presStyleIdx="1" presStyleCnt="5">
        <dgm:presLayoutVars>
          <dgm:bulletEnabled val="1"/>
        </dgm:presLayoutVars>
      </dgm:prSet>
      <dgm:spPr/>
    </dgm:pt>
    <dgm:pt modelId="{B0184A0A-EFF4-4E8B-8AC2-8F372AB8C8AC}" type="pres">
      <dgm:prSet presAssocID="{63FFE277-DD11-46A8-A5B9-CDA54FB9DA90}" presName="FiveNodes_3" presStyleLbl="node1" presStyleIdx="2" presStyleCnt="5">
        <dgm:presLayoutVars>
          <dgm:bulletEnabled val="1"/>
        </dgm:presLayoutVars>
      </dgm:prSet>
      <dgm:spPr/>
    </dgm:pt>
    <dgm:pt modelId="{79338015-54EC-46BF-997F-91ABC37DE001}" type="pres">
      <dgm:prSet presAssocID="{63FFE277-DD11-46A8-A5B9-CDA54FB9DA90}" presName="FiveNodes_4" presStyleLbl="node1" presStyleIdx="3" presStyleCnt="5">
        <dgm:presLayoutVars>
          <dgm:bulletEnabled val="1"/>
        </dgm:presLayoutVars>
      </dgm:prSet>
      <dgm:spPr/>
    </dgm:pt>
    <dgm:pt modelId="{C412C007-DB22-4FBE-88FB-C7AEB46EF4DD}" type="pres">
      <dgm:prSet presAssocID="{63FFE277-DD11-46A8-A5B9-CDA54FB9DA90}" presName="FiveNodes_5" presStyleLbl="node1" presStyleIdx="4" presStyleCnt="5">
        <dgm:presLayoutVars>
          <dgm:bulletEnabled val="1"/>
        </dgm:presLayoutVars>
      </dgm:prSet>
      <dgm:spPr/>
    </dgm:pt>
    <dgm:pt modelId="{11BF45C2-72AF-4D67-9E7A-406AD3786452}" type="pres">
      <dgm:prSet presAssocID="{63FFE277-DD11-46A8-A5B9-CDA54FB9DA90}" presName="FiveConn_1-2" presStyleLbl="fgAccFollowNode1" presStyleIdx="0" presStyleCnt="4">
        <dgm:presLayoutVars>
          <dgm:bulletEnabled val="1"/>
        </dgm:presLayoutVars>
      </dgm:prSet>
      <dgm:spPr/>
    </dgm:pt>
    <dgm:pt modelId="{ACC2AE7D-77A5-4C5A-A55D-697E87C16B00}" type="pres">
      <dgm:prSet presAssocID="{63FFE277-DD11-46A8-A5B9-CDA54FB9DA90}" presName="FiveConn_2-3" presStyleLbl="fgAccFollowNode1" presStyleIdx="1" presStyleCnt="4">
        <dgm:presLayoutVars>
          <dgm:bulletEnabled val="1"/>
        </dgm:presLayoutVars>
      </dgm:prSet>
      <dgm:spPr/>
    </dgm:pt>
    <dgm:pt modelId="{1AB3F225-843D-4513-9322-2EBAC14C7D5F}" type="pres">
      <dgm:prSet presAssocID="{63FFE277-DD11-46A8-A5B9-CDA54FB9DA90}" presName="FiveConn_3-4" presStyleLbl="fgAccFollowNode1" presStyleIdx="2" presStyleCnt="4">
        <dgm:presLayoutVars>
          <dgm:bulletEnabled val="1"/>
        </dgm:presLayoutVars>
      </dgm:prSet>
      <dgm:spPr/>
    </dgm:pt>
    <dgm:pt modelId="{5BBE624B-CDB7-48DA-9847-75D2E2BF67FE}" type="pres">
      <dgm:prSet presAssocID="{63FFE277-DD11-46A8-A5B9-CDA54FB9DA90}" presName="FiveConn_4-5" presStyleLbl="fgAccFollowNode1" presStyleIdx="3" presStyleCnt="4">
        <dgm:presLayoutVars>
          <dgm:bulletEnabled val="1"/>
        </dgm:presLayoutVars>
      </dgm:prSet>
      <dgm:spPr/>
    </dgm:pt>
    <dgm:pt modelId="{FE7C23C0-279F-49FB-B367-DED6CF71F874}" type="pres">
      <dgm:prSet presAssocID="{63FFE277-DD11-46A8-A5B9-CDA54FB9DA90}" presName="FiveNodes_1_text" presStyleLbl="node1" presStyleIdx="4" presStyleCnt="5">
        <dgm:presLayoutVars>
          <dgm:bulletEnabled val="1"/>
        </dgm:presLayoutVars>
      </dgm:prSet>
      <dgm:spPr/>
    </dgm:pt>
    <dgm:pt modelId="{5E6B8744-0387-4621-B40D-29ECC84684BA}" type="pres">
      <dgm:prSet presAssocID="{63FFE277-DD11-46A8-A5B9-CDA54FB9DA90}" presName="FiveNodes_2_text" presStyleLbl="node1" presStyleIdx="4" presStyleCnt="5">
        <dgm:presLayoutVars>
          <dgm:bulletEnabled val="1"/>
        </dgm:presLayoutVars>
      </dgm:prSet>
      <dgm:spPr/>
    </dgm:pt>
    <dgm:pt modelId="{CB89304A-96CF-4885-B788-1E015E581521}" type="pres">
      <dgm:prSet presAssocID="{63FFE277-DD11-46A8-A5B9-CDA54FB9DA90}" presName="FiveNodes_3_text" presStyleLbl="node1" presStyleIdx="4" presStyleCnt="5">
        <dgm:presLayoutVars>
          <dgm:bulletEnabled val="1"/>
        </dgm:presLayoutVars>
      </dgm:prSet>
      <dgm:spPr/>
    </dgm:pt>
    <dgm:pt modelId="{43697D65-61F6-4CA9-B12E-A8E19F9FA14C}" type="pres">
      <dgm:prSet presAssocID="{63FFE277-DD11-46A8-A5B9-CDA54FB9DA90}" presName="FiveNodes_4_text" presStyleLbl="node1" presStyleIdx="4" presStyleCnt="5">
        <dgm:presLayoutVars>
          <dgm:bulletEnabled val="1"/>
        </dgm:presLayoutVars>
      </dgm:prSet>
      <dgm:spPr/>
    </dgm:pt>
    <dgm:pt modelId="{1CBD9B3C-70BA-4F42-8AB1-EC14828B051F}" type="pres">
      <dgm:prSet presAssocID="{63FFE277-DD11-46A8-A5B9-CDA54FB9DA90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F17AF0A-2F47-44E1-8481-43E26BCCD2B9}" type="presOf" srcId="{4FB459CB-70EB-484C-81DB-11A0CB28DF79}" destId="{0773117F-A136-42BF-B6BA-EC0CF55A0544}" srcOrd="0" destOrd="0" presId="urn:microsoft.com/office/officeart/2005/8/layout/vProcess5"/>
    <dgm:cxn modelId="{B6EE735B-496A-46A7-A07C-618ABA6A5D37}" type="presOf" srcId="{DD1C3CFB-9F66-4C2F-B1FE-CF6ACD419560}" destId="{1CBD9B3C-70BA-4F42-8AB1-EC14828B051F}" srcOrd="1" destOrd="0" presId="urn:microsoft.com/office/officeart/2005/8/layout/vProcess5"/>
    <dgm:cxn modelId="{9457F441-3B0D-417D-8372-F0FC3C523971}" type="presOf" srcId="{57806463-4951-4EC0-80B6-34778A860D2B}" destId="{79338015-54EC-46BF-997F-91ABC37DE001}" srcOrd="0" destOrd="0" presId="urn:microsoft.com/office/officeart/2005/8/layout/vProcess5"/>
    <dgm:cxn modelId="{22E89944-16DE-4802-AE85-2CA0D9313C62}" type="presOf" srcId="{B894EDED-B1C3-4F65-ADC1-EFBF783E89C5}" destId="{B0184A0A-EFF4-4E8B-8AC2-8F372AB8C8AC}" srcOrd="0" destOrd="0" presId="urn:microsoft.com/office/officeart/2005/8/layout/vProcess5"/>
    <dgm:cxn modelId="{F0AD0A6D-3E51-405A-970F-03B7D51D8D06}" type="presOf" srcId="{DD1C3CFB-9F66-4C2F-B1FE-CF6ACD419560}" destId="{C412C007-DB22-4FBE-88FB-C7AEB46EF4DD}" srcOrd="0" destOrd="0" presId="urn:microsoft.com/office/officeart/2005/8/layout/vProcess5"/>
    <dgm:cxn modelId="{FDADDA4D-F869-4B83-ACE3-26544106B8D6}" srcId="{63FFE277-DD11-46A8-A5B9-CDA54FB9DA90}" destId="{B894EDED-B1C3-4F65-ADC1-EFBF783E89C5}" srcOrd="2" destOrd="0" parTransId="{A2985330-CD48-4B0A-890C-71B12DCA853C}" sibTransId="{B670F895-6309-483D-9001-70D77D01C5C4}"/>
    <dgm:cxn modelId="{A8BE1B75-3D80-4C50-90F6-2E7387AA24B2}" type="presOf" srcId="{365E97D7-5FD0-497F-A94F-4991DE6844BF}" destId="{11BF45C2-72AF-4D67-9E7A-406AD3786452}" srcOrd="0" destOrd="0" presId="urn:microsoft.com/office/officeart/2005/8/layout/vProcess5"/>
    <dgm:cxn modelId="{B325E57C-C074-44C5-BF6D-27435E0AF7A4}" type="presOf" srcId="{4FB459CB-70EB-484C-81DB-11A0CB28DF79}" destId="{5E6B8744-0387-4621-B40D-29ECC84684BA}" srcOrd="1" destOrd="0" presId="urn:microsoft.com/office/officeart/2005/8/layout/vProcess5"/>
    <dgm:cxn modelId="{9C7E5383-798F-458E-AEBE-C5B8DBB14A35}" srcId="{63FFE277-DD11-46A8-A5B9-CDA54FB9DA90}" destId="{4FB459CB-70EB-484C-81DB-11A0CB28DF79}" srcOrd="1" destOrd="0" parTransId="{8A22B27F-77DA-4555-A500-6C6295E74E4C}" sibTransId="{ECEC48E1-1826-4D85-87CC-F0F63F0725FE}"/>
    <dgm:cxn modelId="{2B39C386-0CD1-4249-ABBE-F4AFC6EE43B7}" type="presOf" srcId="{543BFF01-72A8-4064-94B2-FEEE7220E320}" destId="{5BBE624B-CDB7-48DA-9847-75D2E2BF67FE}" srcOrd="0" destOrd="0" presId="urn:microsoft.com/office/officeart/2005/8/layout/vProcess5"/>
    <dgm:cxn modelId="{D0291497-C51D-4DF1-B052-E57F305D405C}" srcId="{63FFE277-DD11-46A8-A5B9-CDA54FB9DA90}" destId="{57806463-4951-4EC0-80B6-34778A860D2B}" srcOrd="3" destOrd="0" parTransId="{019EDEB1-296D-4E33-9588-427031E582AA}" sibTransId="{543BFF01-72A8-4064-94B2-FEEE7220E320}"/>
    <dgm:cxn modelId="{58F0239F-E026-4CB1-A6A8-4F964FCF9735}" type="presOf" srcId="{57806463-4951-4EC0-80B6-34778A860D2B}" destId="{43697D65-61F6-4CA9-B12E-A8E19F9FA14C}" srcOrd="1" destOrd="0" presId="urn:microsoft.com/office/officeart/2005/8/layout/vProcess5"/>
    <dgm:cxn modelId="{B5E0319F-0FC4-48B1-8977-EF1ECEBCDF01}" type="presOf" srcId="{9525F8C2-CA5F-4FCB-A919-FE78B10CC7DB}" destId="{A17CE601-FFC8-4E3D-8BFF-279B3038C937}" srcOrd="0" destOrd="0" presId="urn:microsoft.com/office/officeart/2005/8/layout/vProcess5"/>
    <dgm:cxn modelId="{B51343A3-B69C-471E-9D59-0BFC99BB1EFE}" type="presOf" srcId="{9525F8C2-CA5F-4FCB-A919-FE78B10CC7DB}" destId="{FE7C23C0-279F-49FB-B367-DED6CF71F874}" srcOrd="1" destOrd="0" presId="urn:microsoft.com/office/officeart/2005/8/layout/vProcess5"/>
    <dgm:cxn modelId="{D57ED4B2-D2BC-47FA-BD57-D3A6006A18EA}" type="presOf" srcId="{B894EDED-B1C3-4F65-ADC1-EFBF783E89C5}" destId="{CB89304A-96CF-4885-B788-1E015E581521}" srcOrd="1" destOrd="0" presId="urn:microsoft.com/office/officeart/2005/8/layout/vProcess5"/>
    <dgm:cxn modelId="{855087C4-F25B-4CAC-A36D-B7AE2FD2AA1D}" type="presOf" srcId="{ECEC48E1-1826-4D85-87CC-F0F63F0725FE}" destId="{ACC2AE7D-77A5-4C5A-A55D-697E87C16B00}" srcOrd="0" destOrd="0" presId="urn:microsoft.com/office/officeart/2005/8/layout/vProcess5"/>
    <dgm:cxn modelId="{AFB1B9CF-9C1E-424C-AFA1-AB0A02C4564E}" srcId="{63FFE277-DD11-46A8-A5B9-CDA54FB9DA90}" destId="{9525F8C2-CA5F-4FCB-A919-FE78B10CC7DB}" srcOrd="0" destOrd="0" parTransId="{CBF4D900-B63F-4EEE-A3EB-91EA7DCED99E}" sibTransId="{365E97D7-5FD0-497F-A94F-4991DE6844BF}"/>
    <dgm:cxn modelId="{C7E906F3-41E3-4776-95DC-4E05B76A43FF}" type="presOf" srcId="{B670F895-6309-483D-9001-70D77D01C5C4}" destId="{1AB3F225-843D-4513-9322-2EBAC14C7D5F}" srcOrd="0" destOrd="0" presId="urn:microsoft.com/office/officeart/2005/8/layout/vProcess5"/>
    <dgm:cxn modelId="{2EA68BF4-53F9-40C1-858D-01F9BD1DF2AB}" srcId="{63FFE277-DD11-46A8-A5B9-CDA54FB9DA90}" destId="{DD1C3CFB-9F66-4C2F-B1FE-CF6ACD419560}" srcOrd="4" destOrd="0" parTransId="{F13CF324-CB54-4C60-A452-5DCD703EC5E3}" sibTransId="{3F28A7B1-1E00-4EE4-9F46-B4CF35C488A6}"/>
    <dgm:cxn modelId="{9F40EFFB-3967-4C4F-9900-45A3B0C8A60F}" type="presOf" srcId="{63FFE277-DD11-46A8-A5B9-CDA54FB9DA90}" destId="{C342AA11-E1C9-4A1E-91AD-6A80DEC96BFB}" srcOrd="0" destOrd="0" presId="urn:microsoft.com/office/officeart/2005/8/layout/vProcess5"/>
    <dgm:cxn modelId="{E70F971D-A366-4FDF-A83C-B7243F12793A}" type="presParOf" srcId="{C342AA11-E1C9-4A1E-91AD-6A80DEC96BFB}" destId="{8A5D39B2-1A40-4B31-A59E-74FBD185863E}" srcOrd="0" destOrd="0" presId="urn:microsoft.com/office/officeart/2005/8/layout/vProcess5"/>
    <dgm:cxn modelId="{907080EF-A557-41AF-9E71-C2EB9A785752}" type="presParOf" srcId="{C342AA11-E1C9-4A1E-91AD-6A80DEC96BFB}" destId="{A17CE601-FFC8-4E3D-8BFF-279B3038C937}" srcOrd="1" destOrd="0" presId="urn:microsoft.com/office/officeart/2005/8/layout/vProcess5"/>
    <dgm:cxn modelId="{D61D0AFD-7951-4D9D-A2FC-505F03240619}" type="presParOf" srcId="{C342AA11-E1C9-4A1E-91AD-6A80DEC96BFB}" destId="{0773117F-A136-42BF-B6BA-EC0CF55A0544}" srcOrd="2" destOrd="0" presId="urn:microsoft.com/office/officeart/2005/8/layout/vProcess5"/>
    <dgm:cxn modelId="{F016011B-F057-44BB-A79F-854B9ED0FD9F}" type="presParOf" srcId="{C342AA11-E1C9-4A1E-91AD-6A80DEC96BFB}" destId="{B0184A0A-EFF4-4E8B-8AC2-8F372AB8C8AC}" srcOrd="3" destOrd="0" presId="urn:microsoft.com/office/officeart/2005/8/layout/vProcess5"/>
    <dgm:cxn modelId="{59A023A6-6B76-4B68-8E86-1F53BE73284A}" type="presParOf" srcId="{C342AA11-E1C9-4A1E-91AD-6A80DEC96BFB}" destId="{79338015-54EC-46BF-997F-91ABC37DE001}" srcOrd="4" destOrd="0" presId="urn:microsoft.com/office/officeart/2005/8/layout/vProcess5"/>
    <dgm:cxn modelId="{B9E7F077-423D-4675-9AA2-BCA9E6EE2301}" type="presParOf" srcId="{C342AA11-E1C9-4A1E-91AD-6A80DEC96BFB}" destId="{C412C007-DB22-4FBE-88FB-C7AEB46EF4DD}" srcOrd="5" destOrd="0" presId="urn:microsoft.com/office/officeart/2005/8/layout/vProcess5"/>
    <dgm:cxn modelId="{E2D6306C-FC6D-4047-AC77-7DA82690E2E3}" type="presParOf" srcId="{C342AA11-E1C9-4A1E-91AD-6A80DEC96BFB}" destId="{11BF45C2-72AF-4D67-9E7A-406AD3786452}" srcOrd="6" destOrd="0" presId="urn:microsoft.com/office/officeart/2005/8/layout/vProcess5"/>
    <dgm:cxn modelId="{663F385F-677A-4413-8D42-3818360AC83F}" type="presParOf" srcId="{C342AA11-E1C9-4A1E-91AD-6A80DEC96BFB}" destId="{ACC2AE7D-77A5-4C5A-A55D-697E87C16B00}" srcOrd="7" destOrd="0" presId="urn:microsoft.com/office/officeart/2005/8/layout/vProcess5"/>
    <dgm:cxn modelId="{B8991F4D-7374-407A-BCB6-A367261137C7}" type="presParOf" srcId="{C342AA11-E1C9-4A1E-91AD-6A80DEC96BFB}" destId="{1AB3F225-843D-4513-9322-2EBAC14C7D5F}" srcOrd="8" destOrd="0" presId="urn:microsoft.com/office/officeart/2005/8/layout/vProcess5"/>
    <dgm:cxn modelId="{ACF18586-0A79-4A9A-9257-74F8A9B0FFD5}" type="presParOf" srcId="{C342AA11-E1C9-4A1E-91AD-6A80DEC96BFB}" destId="{5BBE624B-CDB7-48DA-9847-75D2E2BF67FE}" srcOrd="9" destOrd="0" presId="urn:microsoft.com/office/officeart/2005/8/layout/vProcess5"/>
    <dgm:cxn modelId="{37C45037-5265-490E-A0BA-1D7A8D93F8C2}" type="presParOf" srcId="{C342AA11-E1C9-4A1E-91AD-6A80DEC96BFB}" destId="{FE7C23C0-279F-49FB-B367-DED6CF71F874}" srcOrd="10" destOrd="0" presId="urn:microsoft.com/office/officeart/2005/8/layout/vProcess5"/>
    <dgm:cxn modelId="{C6477AAB-EBFF-48E1-8D6C-7EC135E786BA}" type="presParOf" srcId="{C342AA11-E1C9-4A1E-91AD-6A80DEC96BFB}" destId="{5E6B8744-0387-4621-B40D-29ECC84684BA}" srcOrd="11" destOrd="0" presId="urn:microsoft.com/office/officeart/2005/8/layout/vProcess5"/>
    <dgm:cxn modelId="{0088C0A4-1DCC-421C-834B-AE1007EC08B9}" type="presParOf" srcId="{C342AA11-E1C9-4A1E-91AD-6A80DEC96BFB}" destId="{CB89304A-96CF-4885-B788-1E015E581521}" srcOrd="12" destOrd="0" presId="urn:microsoft.com/office/officeart/2005/8/layout/vProcess5"/>
    <dgm:cxn modelId="{6913DD8D-DE89-4D8D-A7D8-49009C40A84F}" type="presParOf" srcId="{C342AA11-E1C9-4A1E-91AD-6A80DEC96BFB}" destId="{43697D65-61F6-4CA9-B12E-A8E19F9FA14C}" srcOrd="13" destOrd="0" presId="urn:microsoft.com/office/officeart/2005/8/layout/vProcess5"/>
    <dgm:cxn modelId="{14DEEC76-7C3E-4105-B857-71ED63AAE70B}" type="presParOf" srcId="{C342AA11-E1C9-4A1E-91AD-6A80DEC96BFB}" destId="{1CBD9B3C-70BA-4F42-8AB1-EC14828B051F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94C698-56BD-492C-9890-4B2499823AC9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01E8267-F5D8-46B9-A488-0C9A60A1DA30}">
      <dgm:prSet/>
      <dgm:spPr/>
      <dgm:t>
        <a:bodyPr/>
        <a:lstStyle/>
        <a:p>
          <a:r>
            <a:rPr lang="pt-BR"/>
            <a:t>De acordo com o cronograma previsto no projeto/proposta</a:t>
          </a:r>
          <a:endParaRPr lang="en-US" dirty="0"/>
        </a:p>
      </dgm:t>
    </dgm:pt>
    <dgm:pt modelId="{875C7E63-C70D-43A7-A40E-212433403D56}" type="parTrans" cxnId="{22BFCA5E-7DC9-4CED-B815-A8E023661C94}">
      <dgm:prSet/>
      <dgm:spPr/>
      <dgm:t>
        <a:bodyPr/>
        <a:lstStyle/>
        <a:p>
          <a:endParaRPr lang="en-US"/>
        </a:p>
      </dgm:t>
    </dgm:pt>
    <dgm:pt modelId="{7044FDCC-D196-4695-939C-A131F44F892E}" type="sibTrans" cxnId="{22BFCA5E-7DC9-4CED-B815-A8E023661C94}">
      <dgm:prSet/>
      <dgm:spPr/>
      <dgm:t>
        <a:bodyPr/>
        <a:lstStyle/>
        <a:p>
          <a:endParaRPr lang="en-US"/>
        </a:p>
      </dgm:t>
    </dgm:pt>
    <dgm:pt modelId="{96C268D2-1C24-49EF-8674-60359F15FECA}">
      <dgm:prSet/>
      <dgm:spPr/>
      <dgm:t>
        <a:bodyPr/>
        <a:lstStyle/>
        <a:p>
          <a:r>
            <a:rPr lang="pt-BR"/>
            <a:t>Diretamente ao Fornecedor ou na conta do cliente a título de ressarcimento</a:t>
          </a:r>
          <a:endParaRPr lang="en-US"/>
        </a:p>
      </dgm:t>
    </dgm:pt>
    <dgm:pt modelId="{53CAFD94-F466-4E89-873F-C2C2244D2C2F}" type="parTrans" cxnId="{01847F57-7699-4739-9CB8-F5B234B58364}">
      <dgm:prSet/>
      <dgm:spPr/>
      <dgm:t>
        <a:bodyPr/>
        <a:lstStyle/>
        <a:p>
          <a:endParaRPr lang="en-US"/>
        </a:p>
      </dgm:t>
    </dgm:pt>
    <dgm:pt modelId="{7B416E37-79B9-4F02-A6BC-EC81F01A6B31}" type="sibTrans" cxnId="{01847F57-7699-4739-9CB8-F5B234B58364}">
      <dgm:prSet/>
      <dgm:spPr/>
      <dgm:t>
        <a:bodyPr/>
        <a:lstStyle/>
        <a:p>
          <a:endParaRPr lang="en-US"/>
        </a:p>
      </dgm:t>
    </dgm:pt>
    <dgm:pt modelId="{96A2AF75-0A11-4A5A-9DBB-0407415D46D9}" type="pres">
      <dgm:prSet presAssocID="{1F94C698-56BD-492C-9890-4B2499823AC9}" presName="diagram" presStyleCnt="0">
        <dgm:presLayoutVars>
          <dgm:dir/>
          <dgm:resizeHandles val="exact"/>
        </dgm:presLayoutVars>
      </dgm:prSet>
      <dgm:spPr/>
    </dgm:pt>
    <dgm:pt modelId="{1FE5F250-FC1F-4F9B-844A-538D1CC79F9D}" type="pres">
      <dgm:prSet presAssocID="{F01E8267-F5D8-46B9-A488-0C9A60A1DA30}" presName="node" presStyleLbl="node1" presStyleIdx="0" presStyleCnt="2">
        <dgm:presLayoutVars>
          <dgm:bulletEnabled val="1"/>
        </dgm:presLayoutVars>
      </dgm:prSet>
      <dgm:spPr/>
    </dgm:pt>
    <dgm:pt modelId="{138F12FC-BACA-4940-B57C-20E0D4E8F883}" type="pres">
      <dgm:prSet presAssocID="{7044FDCC-D196-4695-939C-A131F44F892E}" presName="sibTrans" presStyleLbl="sibTrans2D1" presStyleIdx="0" presStyleCnt="1"/>
      <dgm:spPr/>
    </dgm:pt>
    <dgm:pt modelId="{25024213-B6E9-46DD-BD2F-FBED95F1B6E3}" type="pres">
      <dgm:prSet presAssocID="{7044FDCC-D196-4695-939C-A131F44F892E}" presName="connectorText" presStyleLbl="sibTrans2D1" presStyleIdx="0" presStyleCnt="1"/>
      <dgm:spPr/>
    </dgm:pt>
    <dgm:pt modelId="{0C4C7206-213A-4A65-94FD-B619C96C132B}" type="pres">
      <dgm:prSet presAssocID="{96C268D2-1C24-49EF-8674-60359F15FECA}" presName="node" presStyleLbl="node1" presStyleIdx="1" presStyleCnt="2">
        <dgm:presLayoutVars>
          <dgm:bulletEnabled val="1"/>
        </dgm:presLayoutVars>
      </dgm:prSet>
      <dgm:spPr/>
    </dgm:pt>
  </dgm:ptLst>
  <dgm:cxnLst>
    <dgm:cxn modelId="{CE8DA112-3D03-4870-B350-D1DD0BD586E3}" type="presOf" srcId="{1F94C698-56BD-492C-9890-4B2499823AC9}" destId="{96A2AF75-0A11-4A5A-9DBB-0407415D46D9}" srcOrd="0" destOrd="0" presId="urn:microsoft.com/office/officeart/2005/8/layout/process5"/>
    <dgm:cxn modelId="{789C0A5C-2BBB-4306-8DDD-22DB4AD1C788}" type="presOf" srcId="{7044FDCC-D196-4695-939C-A131F44F892E}" destId="{25024213-B6E9-46DD-BD2F-FBED95F1B6E3}" srcOrd="1" destOrd="0" presId="urn:microsoft.com/office/officeart/2005/8/layout/process5"/>
    <dgm:cxn modelId="{22BFCA5E-7DC9-4CED-B815-A8E023661C94}" srcId="{1F94C698-56BD-492C-9890-4B2499823AC9}" destId="{F01E8267-F5D8-46B9-A488-0C9A60A1DA30}" srcOrd="0" destOrd="0" parTransId="{875C7E63-C70D-43A7-A40E-212433403D56}" sibTransId="{7044FDCC-D196-4695-939C-A131F44F892E}"/>
    <dgm:cxn modelId="{A3720055-4736-4464-A1FC-B626EF5E986B}" type="presOf" srcId="{96C268D2-1C24-49EF-8674-60359F15FECA}" destId="{0C4C7206-213A-4A65-94FD-B619C96C132B}" srcOrd="0" destOrd="0" presId="urn:microsoft.com/office/officeart/2005/8/layout/process5"/>
    <dgm:cxn modelId="{01847F57-7699-4739-9CB8-F5B234B58364}" srcId="{1F94C698-56BD-492C-9890-4B2499823AC9}" destId="{96C268D2-1C24-49EF-8674-60359F15FECA}" srcOrd="1" destOrd="0" parTransId="{53CAFD94-F466-4E89-873F-C2C2244D2C2F}" sibTransId="{7B416E37-79B9-4F02-A6BC-EC81F01A6B31}"/>
    <dgm:cxn modelId="{2F21C777-0D8C-4708-AEBF-B5031A5F2D57}" type="presOf" srcId="{7044FDCC-D196-4695-939C-A131F44F892E}" destId="{138F12FC-BACA-4940-B57C-20E0D4E8F883}" srcOrd="0" destOrd="0" presId="urn:microsoft.com/office/officeart/2005/8/layout/process5"/>
    <dgm:cxn modelId="{858F1C7B-90AB-4CB6-A357-29A8642B72D1}" type="presOf" srcId="{F01E8267-F5D8-46B9-A488-0C9A60A1DA30}" destId="{1FE5F250-FC1F-4F9B-844A-538D1CC79F9D}" srcOrd="0" destOrd="0" presId="urn:microsoft.com/office/officeart/2005/8/layout/process5"/>
    <dgm:cxn modelId="{5C799009-E4DE-4CF8-8083-0B2053D144F7}" type="presParOf" srcId="{96A2AF75-0A11-4A5A-9DBB-0407415D46D9}" destId="{1FE5F250-FC1F-4F9B-844A-538D1CC79F9D}" srcOrd="0" destOrd="0" presId="urn:microsoft.com/office/officeart/2005/8/layout/process5"/>
    <dgm:cxn modelId="{B8ABE709-3140-4999-84C8-459EA22CD9F5}" type="presParOf" srcId="{96A2AF75-0A11-4A5A-9DBB-0407415D46D9}" destId="{138F12FC-BACA-4940-B57C-20E0D4E8F883}" srcOrd="1" destOrd="0" presId="urn:microsoft.com/office/officeart/2005/8/layout/process5"/>
    <dgm:cxn modelId="{719F3E5F-2DA8-439B-8D95-A5E2C0493B67}" type="presParOf" srcId="{138F12FC-BACA-4940-B57C-20E0D4E8F883}" destId="{25024213-B6E9-46DD-BD2F-FBED95F1B6E3}" srcOrd="0" destOrd="0" presId="urn:microsoft.com/office/officeart/2005/8/layout/process5"/>
    <dgm:cxn modelId="{3A12BE03-ECD5-4CF9-9592-B8051B11DBA5}" type="presParOf" srcId="{96A2AF75-0A11-4A5A-9DBB-0407415D46D9}" destId="{0C4C7206-213A-4A65-94FD-B619C96C132B}" srcOrd="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7CE601-FFC8-4E3D-8BFF-279B3038C937}">
      <dsp:nvSpPr>
        <dsp:cNvPr id="0" name=""/>
        <dsp:cNvSpPr/>
      </dsp:nvSpPr>
      <dsp:spPr>
        <a:xfrm>
          <a:off x="0" y="0"/>
          <a:ext cx="7029046" cy="9848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Cadastro atualizado da empresa e dos sócios;</a:t>
          </a:r>
          <a:endParaRPr lang="en-US" sz="2600" kern="1200" dirty="0"/>
        </a:p>
      </dsp:txBody>
      <dsp:txXfrm>
        <a:off x="28845" y="28845"/>
        <a:ext cx="5851105" cy="927145"/>
      </dsp:txXfrm>
    </dsp:sp>
    <dsp:sp modelId="{0773117F-A136-42BF-B6BA-EC0CF55A0544}">
      <dsp:nvSpPr>
        <dsp:cNvPr id="0" name=""/>
        <dsp:cNvSpPr/>
      </dsp:nvSpPr>
      <dsp:spPr>
        <a:xfrm>
          <a:off x="524896" y="1121618"/>
          <a:ext cx="7029046" cy="9848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/>
            <a:t>Comprovação</a:t>
          </a:r>
          <a:r>
            <a:rPr lang="en-US" sz="2600" kern="1200" dirty="0"/>
            <a:t> de bens e </a:t>
          </a:r>
          <a:r>
            <a:rPr lang="en-US" sz="2600" kern="1200" dirty="0" err="1"/>
            <a:t>patrimônio</a:t>
          </a:r>
          <a:r>
            <a:rPr lang="en-US" sz="2600" kern="1200" dirty="0"/>
            <a:t> dos </a:t>
          </a:r>
          <a:r>
            <a:rPr lang="en-US" sz="2600" kern="1200" dirty="0" err="1"/>
            <a:t>proponentes</a:t>
          </a:r>
          <a:r>
            <a:rPr lang="pt-BR" sz="2600" kern="1200" dirty="0"/>
            <a:t>;</a:t>
          </a:r>
          <a:endParaRPr lang="en-US" sz="2600" kern="1200" dirty="0"/>
        </a:p>
      </dsp:txBody>
      <dsp:txXfrm>
        <a:off x="553741" y="1150463"/>
        <a:ext cx="5806317" cy="927145"/>
      </dsp:txXfrm>
    </dsp:sp>
    <dsp:sp modelId="{B0184A0A-EFF4-4E8B-8AC2-8F372AB8C8AC}">
      <dsp:nvSpPr>
        <dsp:cNvPr id="0" name=""/>
        <dsp:cNvSpPr/>
      </dsp:nvSpPr>
      <dsp:spPr>
        <a:xfrm>
          <a:off x="1049792" y="2243237"/>
          <a:ext cx="7029046" cy="9848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Detalhamento da Experiência dos Proponentes;</a:t>
          </a:r>
          <a:endParaRPr lang="en-US" sz="2600" kern="1200" dirty="0"/>
        </a:p>
      </dsp:txBody>
      <dsp:txXfrm>
        <a:off x="1078637" y="2272082"/>
        <a:ext cx="5806317" cy="927145"/>
      </dsp:txXfrm>
    </dsp:sp>
    <dsp:sp modelId="{79338015-54EC-46BF-997F-91ABC37DE001}">
      <dsp:nvSpPr>
        <dsp:cNvPr id="0" name=""/>
        <dsp:cNvSpPr/>
      </dsp:nvSpPr>
      <dsp:spPr>
        <a:xfrm>
          <a:off x="1574689" y="3364855"/>
          <a:ext cx="7029046" cy="9848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Inexistência de restrições;</a:t>
          </a:r>
          <a:endParaRPr lang="en-US" sz="2600" kern="1200" dirty="0"/>
        </a:p>
      </dsp:txBody>
      <dsp:txXfrm>
        <a:off x="1603534" y="3393700"/>
        <a:ext cx="5806317" cy="927145"/>
      </dsp:txXfrm>
    </dsp:sp>
    <dsp:sp modelId="{C412C007-DB22-4FBE-88FB-C7AEB46EF4DD}">
      <dsp:nvSpPr>
        <dsp:cNvPr id="0" name=""/>
        <dsp:cNvSpPr/>
      </dsp:nvSpPr>
      <dsp:spPr>
        <a:xfrm>
          <a:off x="2099585" y="4486474"/>
          <a:ext cx="7029046" cy="9848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Projeto de viabilidade se for o caso, a critério do agente financeiro.</a:t>
          </a:r>
          <a:endParaRPr lang="en-US" sz="2600" kern="1200" dirty="0"/>
        </a:p>
      </dsp:txBody>
      <dsp:txXfrm>
        <a:off x="2128430" y="4515319"/>
        <a:ext cx="5806317" cy="927145"/>
      </dsp:txXfrm>
    </dsp:sp>
    <dsp:sp modelId="{11BF45C2-72AF-4D67-9E7A-406AD3786452}">
      <dsp:nvSpPr>
        <dsp:cNvPr id="0" name=""/>
        <dsp:cNvSpPr/>
      </dsp:nvSpPr>
      <dsp:spPr>
        <a:xfrm>
          <a:off x="6388903" y="719477"/>
          <a:ext cx="640143" cy="64014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6532935" y="719477"/>
        <a:ext cx="352079" cy="481708"/>
      </dsp:txXfrm>
    </dsp:sp>
    <dsp:sp modelId="{ACC2AE7D-77A5-4C5A-A55D-697E87C16B00}">
      <dsp:nvSpPr>
        <dsp:cNvPr id="0" name=""/>
        <dsp:cNvSpPr/>
      </dsp:nvSpPr>
      <dsp:spPr>
        <a:xfrm>
          <a:off x="6913799" y="1841095"/>
          <a:ext cx="640143" cy="64014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7057831" y="1841095"/>
        <a:ext cx="352079" cy="481708"/>
      </dsp:txXfrm>
    </dsp:sp>
    <dsp:sp modelId="{1AB3F225-843D-4513-9322-2EBAC14C7D5F}">
      <dsp:nvSpPr>
        <dsp:cNvPr id="0" name=""/>
        <dsp:cNvSpPr/>
      </dsp:nvSpPr>
      <dsp:spPr>
        <a:xfrm>
          <a:off x="7438696" y="2946300"/>
          <a:ext cx="640143" cy="64014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7582728" y="2946300"/>
        <a:ext cx="352079" cy="481708"/>
      </dsp:txXfrm>
    </dsp:sp>
    <dsp:sp modelId="{5BBE624B-CDB7-48DA-9847-75D2E2BF67FE}">
      <dsp:nvSpPr>
        <dsp:cNvPr id="0" name=""/>
        <dsp:cNvSpPr/>
      </dsp:nvSpPr>
      <dsp:spPr>
        <a:xfrm>
          <a:off x="7963592" y="4078861"/>
          <a:ext cx="640143" cy="64014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8107624" y="4078861"/>
        <a:ext cx="352079" cy="4817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5F250-FC1F-4F9B-844A-538D1CC79F9D}">
      <dsp:nvSpPr>
        <dsp:cNvPr id="0" name=""/>
        <dsp:cNvSpPr/>
      </dsp:nvSpPr>
      <dsp:spPr>
        <a:xfrm>
          <a:off x="2491687" y="953"/>
          <a:ext cx="3303756" cy="19822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/>
            <a:t>De acordo com o cronograma previsto no projeto/proposta</a:t>
          </a:r>
          <a:endParaRPr lang="en-US" sz="2500" kern="1200" dirty="0"/>
        </a:p>
      </dsp:txBody>
      <dsp:txXfrm>
        <a:off x="2549745" y="59011"/>
        <a:ext cx="3187640" cy="1866137"/>
      </dsp:txXfrm>
    </dsp:sp>
    <dsp:sp modelId="{138F12FC-BACA-4940-B57C-20E0D4E8F883}">
      <dsp:nvSpPr>
        <dsp:cNvPr id="0" name=""/>
        <dsp:cNvSpPr/>
      </dsp:nvSpPr>
      <dsp:spPr>
        <a:xfrm>
          <a:off x="6086174" y="582414"/>
          <a:ext cx="700396" cy="8193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6086174" y="746280"/>
        <a:ext cx="490277" cy="491599"/>
      </dsp:txXfrm>
    </dsp:sp>
    <dsp:sp modelId="{0C4C7206-213A-4A65-94FD-B619C96C132B}">
      <dsp:nvSpPr>
        <dsp:cNvPr id="0" name=""/>
        <dsp:cNvSpPr/>
      </dsp:nvSpPr>
      <dsp:spPr>
        <a:xfrm>
          <a:off x="7116946" y="953"/>
          <a:ext cx="3303756" cy="19822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/>
            <a:t>Diretamente ao Fornecedor ou na conta do cliente a título de ressarcimento</a:t>
          </a:r>
          <a:endParaRPr lang="en-US" sz="2500" kern="1200"/>
        </a:p>
      </dsp:txBody>
      <dsp:txXfrm>
        <a:off x="7175004" y="59011"/>
        <a:ext cx="3187640" cy="18661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18B250-1553-439F-93E2-8B5FACDA7164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05ED2-C4A2-41EF-BEEC-42BF3853F8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940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405ED2-C4A2-41EF-BEEC-42BF3853F87F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362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44466" y="830960"/>
            <a:ext cx="2876423" cy="1259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35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5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5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90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8992870" cy="10287000"/>
          </a:xfrm>
          <a:custGeom>
            <a:avLst/>
            <a:gdLst/>
            <a:ahLst/>
            <a:cxnLst/>
            <a:rect l="l" t="t" r="r" b="b"/>
            <a:pathLst>
              <a:path w="8992870" h="10287000">
                <a:moveTo>
                  <a:pt x="2874297" y="0"/>
                </a:moveTo>
                <a:lnTo>
                  <a:pt x="0" y="0"/>
                </a:lnTo>
                <a:lnTo>
                  <a:pt x="0" y="10287000"/>
                </a:lnTo>
                <a:lnTo>
                  <a:pt x="8992455" y="10287000"/>
                </a:lnTo>
                <a:lnTo>
                  <a:pt x="2874297" y="0"/>
                </a:lnTo>
                <a:close/>
              </a:path>
            </a:pathLst>
          </a:custGeom>
          <a:solidFill>
            <a:srgbClr val="FFD0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33436" y="0"/>
            <a:ext cx="10854690" cy="10287000"/>
          </a:xfrm>
          <a:custGeom>
            <a:avLst/>
            <a:gdLst/>
            <a:ahLst/>
            <a:cxnLst/>
            <a:rect l="l" t="t" r="r" b="b"/>
            <a:pathLst>
              <a:path w="10854690" h="10287000">
                <a:moveTo>
                  <a:pt x="5380990" y="3310509"/>
                </a:moveTo>
                <a:lnTo>
                  <a:pt x="0" y="3310509"/>
                </a:lnTo>
                <a:lnTo>
                  <a:pt x="0" y="7665593"/>
                </a:lnTo>
                <a:lnTo>
                  <a:pt x="0" y="10287000"/>
                </a:lnTo>
                <a:lnTo>
                  <a:pt x="1559128" y="10287000"/>
                </a:lnTo>
                <a:lnTo>
                  <a:pt x="5380990" y="10287000"/>
                </a:lnTo>
                <a:lnTo>
                  <a:pt x="5380990" y="3310509"/>
                </a:lnTo>
                <a:close/>
              </a:path>
              <a:path w="10854690" h="10287000">
                <a:moveTo>
                  <a:pt x="10854563" y="0"/>
                </a:moveTo>
                <a:lnTo>
                  <a:pt x="5380990" y="0"/>
                </a:lnTo>
                <a:lnTo>
                  <a:pt x="5380990" y="1980311"/>
                </a:lnTo>
                <a:lnTo>
                  <a:pt x="10854563" y="1980311"/>
                </a:lnTo>
                <a:lnTo>
                  <a:pt x="10854563" y="0"/>
                </a:lnTo>
                <a:close/>
              </a:path>
            </a:pathLst>
          </a:custGeom>
          <a:solidFill>
            <a:srgbClr val="173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2814427" y="1980310"/>
            <a:ext cx="5473700" cy="8307070"/>
          </a:xfrm>
          <a:custGeom>
            <a:avLst/>
            <a:gdLst/>
            <a:ahLst/>
            <a:cxnLst/>
            <a:rect l="l" t="t" r="r" b="b"/>
            <a:pathLst>
              <a:path w="5473700" h="8307070">
                <a:moveTo>
                  <a:pt x="1880488" y="0"/>
                </a:moveTo>
                <a:lnTo>
                  <a:pt x="0" y="0"/>
                </a:lnTo>
                <a:lnTo>
                  <a:pt x="0" y="8306689"/>
                </a:lnTo>
                <a:lnTo>
                  <a:pt x="5473573" y="8306689"/>
                </a:lnTo>
                <a:lnTo>
                  <a:pt x="5473573" y="1426792"/>
                </a:lnTo>
                <a:lnTo>
                  <a:pt x="5440566" y="1395907"/>
                </a:lnTo>
                <a:lnTo>
                  <a:pt x="5404933" y="1363172"/>
                </a:lnTo>
                <a:lnTo>
                  <a:pt x="5368997" y="1330763"/>
                </a:lnTo>
                <a:lnTo>
                  <a:pt x="5332762" y="1298683"/>
                </a:lnTo>
                <a:lnTo>
                  <a:pt x="5296230" y="1266933"/>
                </a:lnTo>
                <a:lnTo>
                  <a:pt x="5259402" y="1235516"/>
                </a:lnTo>
                <a:lnTo>
                  <a:pt x="5222282" y="1204435"/>
                </a:lnTo>
                <a:lnTo>
                  <a:pt x="5184872" y="1173692"/>
                </a:lnTo>
                <a:lnTo>
                  <a:pt x="5147173" y="1143288"/>
                </a:lnTo>
                <a:lnTo>
                  <a:pt x="5109189" y="1113227"/>
                </a:lnTo>
                <a:lnTo>
                  <a:pt x="5070922" y="1083511"/>
                </a:lnTo>
                <a:lnTo>
                  <a:pt x="5032373" y="1054142"/>
                </a:lnTo>
                <a:lnTo>
                  <a:pt x="4993547" y="1025123"/>
                </a:lnTo>
                <a:lnTo>
                  <a:pt x="4954443" y="996455"/>
                </a:lnTo>
                <a:lnTo>
                  <a:pt x="4915066" y="968142"/>
                </a:lnTo>
                <a:lnTo>
                  <a:pt x="4875418" y="940185"/>
                </a:lnTo>
                <a:lnTo>
                  <a:pt x="4835500" y="912587"/>
                </a:lnTo>
                <a:lnTo>
                  <a:pt x="4795316" y="885350"/>
                </a:lnTo>
                <a:lnTo>
                  <a:pt x="4754867" y="858477"/>
                </a:lnTo>
                <a:lnTo>
                  <a:pt x="4714155" y="831970"/>
                </a:lnTo>
                <a:lnTo>
                  <a:pt x="4673184" y="805831"/>
                </a:lnTo>
                <a:lnTo>
                  <a:pt x="4631956" y="780063"/>
                </a:lnTo>
                <a:lnTo>
                  <a:pt x="4590472" y="754667"/>
                </a:lnTo>
                <a:lnTo>
                  <a:pt x="4548736" y="729647"/>
                </a:lnTo>
                <a:lnTo>
                  <a:pt x="4506749" y="705005"/>
                </a:lnTo>
                <a:lnTo>
                  <a:pt x="4464514" y="680743"/>
                </a:lnTo>
                <a:lnTo>
                  <a:pt x="4422033" y="656863"/>
                </a:lnTo>
                <a:lnTo>
                  <a:pt x="4379309" y="633367"/>
                </a:lnTo>
                <a:lnTo>
                  <a:pt x="4336344" y="610259"/>
                </a:lnTo>
                <a:lnTo>
                  <a:pt x="4293140" y="587540"/>
                </a:lnTo>
                <a:lnTo>
                  <a:pt x="4249700" y="565213"/>
                </a:lnTo>
                <a:lnTo>
                  <a:pt x="4206026" y="543281"/>
                </a:lnTo>
                <a:lnTo>
                  <a:pt x="4162120" y="521744"/>
                </a:lnTo>
                <a:lnTo>
                  <a:pt x="4117985" y="500607"/>
                </a:lnTo>
                <a:lnTo>
                  <a:pt x="4073623" y="479870"/>
                </a:lnTo>
                <a:lnTo>
                  <a:pt x="4029037" y="459537"/>
                </a:lnTo>
                <a:lnTo>
                  <a:pt x="3984228" y="439610"/>
                </a:lnTo>
                <a:lnTo>
                  <a:pt x="3939199" y="420091"/>
                </a:lnTo>
                <a:lnTo>
                  <a:pt x="3893952" y="400983"/>
                </a:lnTo>
                <a:lnTo>
                  <a:pt x="3848491" y="382287"/>
                </a:lnTo>
                <a:lnTo>
                  <a:pt x="3802816" y="364007"/>
                </a:lnTo>
                <a:lnTo>
                  <a:pt x="3756931" y="346144"/>
                </a:lnTo>
                <a:lnTo>
                  <a:pt x="3710838" y="328702"/>
                </a:lnTo>
                <a:lnTo>
                  <a:pt x="3664539" y="311681"/>
                </a:lnTo>
                <a:lnTo>
                  <a:pt x="3618037" y="295086"/>
                </a:lnTo>
                <a:lnTo>
                  <a:pt x="3571333" y="278917"/>
                </a:lnTo>
                <a:lnTo>
                  <a:pt x="3524431" y="263177"/>
                </a:lnTo>
                <a:lnTo>
                  <a:pt x="3477332" y="247870"/>
                </a:lnTo>
                <a:lnTo>
                  <a:pt x="3430039" y="232996"/>
                </a:lnTo>
                <a:lnTo>
                  <a:pt x="3382554" y="218559"/>
                </a:lnTo>
                <a:lnTo>
                  <a:pt x="3334880" y="204560"/>
                </a:lnTo>
                <a:lnTo>
                  <a:pt x="3287019" y="191002"/>
                </a:lnTo>
                <a:lnTo>
                  <a:pt x="3238973" y="177888"/>
                </a:lnTo>
                <a:lnTo>
                  <a:pt x="3190745" y="165220"/>
                </a:lnTo>
                <a:lnTo>
                  <a:pt x="3142336" y="153000"/>
                </a:lnTo>
                <a:lnTo>
                  <a:pt x="3093750" y="141230"/>
                </a:lnTo>
                <a:lnTo>
                  <a:pt x="3044989" y="129913"/>
                </a:lnTo>
                <a:lnTo>
                  <a:pt x="2996055" y="119051"/>
                </a:lnTo>
                <a:lnTo>
                  <a:pt x="2946950" y="108647"/>
                </a:lnTo>
                <a:lnTo>
                  <a:pt x="2897677" y="98702"/>
                </a:lnTo>
                <a:lnTo>
                  <a:pt x="2798635" y="80202"/>
                </a:lnTo>
                <a:lnTo>
                  <a:pt x="2698948" y="63570"/>
                </a:lnTo>
                <a:lnTo>
                  <a:pt x="2598635" y="48824"/>
                </a:lnTo>
                <a:lnTo>
                  <a:pt x="2497715" y="35983"/>
                </a:lnTo>
                <a:lnTo>
                  <a:pt x="2396206" y="25067"/>
                </a:lnTo>
                <a:lnTo>
                  <a:pt x="2294127" y="16092"/>
                </a:lnTo>
                <a:lnTo>
                  <a:pt x="2191497" y="9080"/>
                </a:lnTo>
                <a:lnTo>
                  <a:pt x="2088335" y="4048"/>
                </a:lnTo>
                <a:lnTo>
                  <a:pt x="1984659" y="1015"/>
                </a:lnTo>
                <a:lnTo>
                  <a:pt x="1880488" y="0"/>
                </a:lnTo>
                <a:close/>
              </a:path>
            </a:pathLst>
          </a:custGeom>
          <a:solidFill>
            <a:srgbClr val="FFD0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449816" y="0"/>
            <a:ext cx="5365115" cy="3310890"/>
          </a:xfrm>
          <a:custGeom>
            <a:avLst/>
            <a:gdLst/>
            <a:ahLst/>
            <a:cxnLst/>
            <a:rect l="l" t="t" r="r" b="b"/>
            <a:pathLst>
              <a:path w="5365115" h="3310890">
                <a:moveTo>
                  <a:pt x="5364610" y="0"/>
                </a:moveTo>
                <a:lnTo>
                  <a:pt x="0" y="0"/>
                </a:lnTo>
                <a:lnTo>
                  <a:pt x="1694" y="18262"/>
                </a:lnTo>
                <a:lnTo>
                  <a:pt x="6701" y="65568"/>
                </a:lnTo>
                <a:lnTo>
                  <a:pt x="12309" y="112694"/>
                </a:lnTo>
                <a:lnTo>
                  <a:pt x="18511" y="159634"/>
                </a:lnTo>
                <a:lnTo>
                  <a:pt x="25305" y="206385"/>
                </a:lnTo>
                <a:lnTo>
                  <a:pt x="32687" y="252943"/>
                </a:lnTo>
                <a:lnTo>
                  <a:pt x="40652" y="299304"/>
                </a:lnTo>
                <a:lnTo>
                  <a:pt x="49197" y="345465"/>
                </a:lnTo>
                <a:lnTo>
                  <a:pt x="58318" y="391421"/>
                </a:lnTo>
                <a:lnTo>
                  <a:pt x="68011" y="437169"/>
                </a:lnTo>
                <a:lnTo>
                  <a:pt x="78272" y="482704"/>
                </a:lnTo>
                <a:lnTo>
                  <a:pt x="89097" y="528023"/>
                </a:lnTo>
                <a:lnTo>
                  <a:pt x="100482" y="573122"/>
                </a:lnTo>
                <a:lnTo>
                  <a:pt x="112424" y="617996"/>
                </a:lnTo>
                <a:lnTo>
                  <a:pt x="124919" y="662643"/>
                </a:lnTo>
                <a:lnTo>
                  <a:pt x="137962" y="707058"/>
                </a:lnTo>
                <a:lnTo>
                  <a:pt x="151550" y="751237"/>
                </a:lnTo>
                <a:lnTo>
                  <a:pt x="165679" y="795176"/>
                </a:lnTo>
                <a:lnTo>
                  <a:pt x="180345" y="838872"/>
                </a:lnTo>
                <a:lnTo>
                  <a:pt x="195543" y="882321"/>
                </a:lnTo>
                <a:lnTo>
                  <a:pt x="211271" y="925518"/>
                </a:lnTo>
                <a:lnTo>
                  <a:pt x="227525" y="968460"/>
                </a:lnTo>
                <a:lnTo>
                  <a:pt x="244300" y="1011143"/>
                </a:lnTo>
                <a:lnTo>
                  <a:pt x="261592" y="1053562"/>
                </a:lnTo>
                <a:lnTo>
                  <a:pt x="279398" y="1095715"/>
                </a:lnTo>
                <a:lnTo>
                  <a:pt x="297713" y="1137598"/>
                </a:lnTo>
                <a:lnTo>
                  <a:pt x="316535" y="1179205"/>
                </a:lnTo>
                <a:lnTo>
                  <a:pt x="335858" y="1220534"/>
                </a:lnTo>
                <a:lnTo>
                  <a:pt x="355680" y="1261581"/>
                </a:lnTo>
                <a:lnTo>
                  <a:pt x="375995" y="1302341"/>
                </a:lnTo>
                <a:lnTo>
                  <a:pt x="396801" y="1342810"/>
                </a:lnTo>
                <a:lnTo>
                  <a:pt x="418094" y="1382986"/>
                </a:lnTo>
                <a:lnTo>
                  <a:pt x="439868" y="1422864"/>
                </a:lnTo>
                <a:lnTo>
                  <a:pt x="462122" y="1462440"/>
                </a:lnTo>
                <a:lnTo>
                  <a:pt x="484850" y="1501710"/>
                </a:lnTo>
                <a:lnTo>
                  <a:pt x="508049" y="1540670"/>
                </a:lnTo>
                <a:lnTo>
                  <a:pt x="531715" y="1579316"/>
                </a:lnTo>
                <a:lnTo>
                  <a:pt x="555844" y="1617645"/>
                </a:lnTo>
                <a:lnTo>
                  <a:pt x="580432" y="1655653"/>
                </a:lnTo>
                <a:lnTo>
                  <a:pt x="605475" y="1693336"/>
                </a:lnTo>
                <a:lnTo>
                  <a:pt x="630969" y="1730689"/>
                </a:lnTo>
                <a:lnTo>
                  <a:pt x="656912" y="1767709"/>
                </a:lnTo>
                <a:lnTo>
                  <a:pt x="683297" y="1804392"/>
                </a:lnTo>
                <a:lnTo>
                  <a:pt x="710123" y="1840735"/>
                </a:lnTo>
                <a:lnTo>
                  <a:pt x="737384" y="1876732"/>
                </a:lnTo>
                <a:lnTo>
                  <a:pt x="765077" y="1912381"/>
                </a:lnTo>
                <a:lnTo>
                  <a:pt x="793198" y="1947678"/>
                </a:lnTo>
                <a:lnTo>
                  <a:pt x="821743" y="1982618"/>
                </a:lnTo>
                <a:lnTo>
                  <a:pt x="850708" y="2017197"/>
                </a:lnTo>
                <a:lnTo>
                  <a:pt x="880090" y="2051413"/>
                </a:lnTo>
                <a:lnTo>
                  <a:pt x="909884" y="2085260"/>
                </a:lnTo>
                <a:lnTo>
                  <a:pt x="940087" y="2118735"/>
                </a:lnTo>
                <a:lnTo>
                  <a:pt x="970694" y="2151835"/>
                </a:lnTo>
                <a:lnTo>
                  <a:pt x="1001702" y="2184554"/>
                </a:lnTo>
                <a:lnTo>
                  <a:pt x="1033107" y="2216890"/>
                </a:lnTo>
                <a:lnTo>
                  <a:pt x="1064905" y="2248839"/>
                </a:lnTo>
                <a:lnTo>
                  <a:pt x="1097092" y="2280396"/>
                </a:lnTo>
                <a:lnTo>
                  <a:pt x="1129665" y="2311557"/>
                </a:lnTo>
                <a:lnTo>
                  <a:pt x="1162618" y="2342319"/>
                </a:lnTo>
                <a:lnTo>
                  <a:pt x="1195949" y="2372679"/>
                </a:lnTo>
                <a:lnTo>
                  <a:pt x="1229654" y="2402631"/>
                </a:lnTo>
                <a:lnTo>
                  <a:pt x="1263728" y="2432172"/>
                </a:lnTo>
                <a:lnTo>
                  <a:pt x="1298168" y="2461298"/>
                </a:lnTo>
                <a:lnTo>
                  <a:pt x="1332969" y="2490006"/>
                </a:lnTo>
                <a:lnTo>
                  <a:pt x="1368129" y="2518291"/>
                </a:lnTo>
                <a:lnTo>
                  <a:pt x="1403643" y="2546150"/>
                </a:lnTo>
                <a:lnTo>
                  <a:pt x="1439507" y="2573578"/>
                </a:lnTo>
                <a:lnTo>
                  <a:pt x="1475717" y="2600572"/>
                </a:lnTo>
                <a:lnTo>
                  <a:pt x="1512270" y="2627127"/>
                </a:lnTo>
                <a:lnTo>
                  <a:pt x="1549161" y="2653241"/>
                </a:lnTo>
                <a:lnTo>
                  <a:pt x="1586386" y="2678908"/>
                </a:lnTo>
                <a:lnTo>
                  <a:pt x="1623943" y="2704126"/>
                </a:lnTo>
                <a:lnTo>
                  <a:pt x="1661826" y="2728890"/>
                </a:lnTo>
                <a:lnTo>
                  <a:pt x="1700032" y="2753196"/>
                </a:lnTo>
                <a:lnTo>
                  <a:pt x="1738557" y="2777041"/>
                </a:lnTo>
                <a:lnTo>
                  <a:pt x="1777398" y="2800421"/>
                </a:lnTo>
                <a:lnTo>
                  <a:pt x="1816549" y="2823331"/>
                </a:lnTo>
                <a:lnTo>
                  <a:pt x="1856008" y="2845768"/>
                </a:lnTo>
                <a:lnTo>
                  <a:pt x="1895771" y="2867727"/>
                </a:lnTo>
                <a:lnTo>
                  <a:pt x="1935833" y="2889206"/>
                </a:lnTo>
                <a:lnTo>
                  <a:pt x="1976190" y="2910200"/>
                </a:lnTo>
                <a:lnTo>
                  <a:pt x="2016840" y="2930705"/>
                </a:lnTo>
                <a:lnTo>
                  <a:pt x="2057777" y="2950717"/>
                </a:lnTo>
                <a:lnTo>
                  <a:pt x="2098999" y="2970233"/>
                </a:lnTo>
                <a:lnTo>
                  <a:pt x="2140500" y="2989248"/>
                </a:lnTo>
                <a:lnTo>
                  <a:pt x="2182278" y="3007759"/>
                </a:lnTo>
                <a:lnTo>
                  <a:pt x="2224328" y="3025762"/>
                </a:lnTo>
                <a:lnTo>
                  <a:pt x="2266647" y="3043252"/>
                </a:lnTo>
                <a:lnTo>
                  <a:pt x="2309230" y="3060227"/>
                </a:lnTo>
                <a:lnTo>
                  <a:pt x="2352074" y="3076681"/>
                </a:lnTo>
                <a:lnTo>
                  <a:pt x="2395174" y="3092612"/>
                </a:lnTo>
                <a:lnTo>
                  <a:pt x="2438528" y="3108015"/>
                </a:lnTo>
                <a:lnTo>
                  <a:pt x="2482130" y="3122886"/>
                </a:lnTo>
                <a:lnTo>
                  <a:pt x="2525977" y="3137222"/>
                </a:lnTo>
                <a:lnTo>
                  <a:pt x="2570066" y="3151019"/>
                </a:lnTo>
                <a:lnTo>
                  <a:pt x="2614392" y="3164272"/>
                </a:lnTo>
                <a:lnTo>
                  <a:pt x="2658952" y="3176978"/>
                </a:lnTo>
                <a:lnTo>
                  <a:pt x="2703741" y="3189133"/>
                </a:lnTo>
                <a:lnTo>
                  <a:pt x="2748755" y="3200733"/>
                </a:lnTo>
                <a:lnTo>
                  <a:pt x="2793992" y="3211774"/>
                </a:lnTo>
                <a:lnTo>
                  <a:pt x="2839446" y="3222252"/>
                </a:lnTo>
                <a:lnTo>
                  <a:pt x="2885114" y="3232164"/>
                </a:lnTo>
                <a:lnTo>
                  <a:pt x="2930992" y="3241505"/>
                </a:lnTo>
                <a:lnTo>
                  <a:pt x="2977077" y="3250271"/>
                </a:lnTo>
                <a:lnTo>
                  <a:pt x="3023363" y="3258460"/>
                </a:lnTo>
                <a:lnTo>
                  <a:pt x="3069848" y="3266066"/>
                </a:lnTo>
                <a:lnTo>
                  <a:pt x="3116528" y="3273086"/>
                </a:lnTo>
                <a:lnTo>
                  <a:pt x="3163398" y="3279516"/>
                </a:lnTo>
                <a:lnTo>
                  <a:pt x="3210455" y="3285352"/>
                </a:lnTo>
                <a:lnTo>
                  <a:pt x="3257695" y="3290590"/>
                </a:lnTo>
                <a:lnTo>
                  <a:pt x="3305114" y="3295227"/>
                </a:lnTo>
                <a:lnTo>
                  <a:pt x="3352707" y="3299258"/>
                </a:lnTo>
                <a:lnTo>
                  <a:pt x="3400472" y="3302679"/>
                </a:lnTo>
                <a:lnTo>
                  <a:pt x="3448404" y="3305487"/>
                </a:lnTo>
                <a:lnTo>
                  <a:pt x="3496500" y="3307678"/>
                </a:lnTo>
                <a:lnTo>
                  <a:pt x="3544755" y="3309248"/>
                </a:lnTo>
                <a:lnTo>
                  <a:pt x="3593166" y="3310193"/>
                </a:lnTo>
                <a:lnTo>
                  <a:pt x="3641728" y="3310508"/>
                </a:lnTo>
                <a:lnTo>
                  <a:pt x="5364610" y="3310508"/>
                </a:lnTo>
                <a:lnTo>
                  <a:pt x="5364610" y="0"/>
                </a:lnTo>
                <a:close/>
              </a:path>
            </a:pathLst>
          </a:custGeom>
          <a:solidFill>
            <a:srgbClr val="43B6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6450584"/>
            <a:ext cx="6094095" cy="3836670"/>
          </a:xfrm>
          <a:custGeom>
            <a:avLst/>
            <a:gdLst/>
            <a:ahLst/>
            <a:cxnLst/>
            <a:rect l="l" t="t" r="r" b="b"/>
            <a:pathLst>
              <a:path w="6094095" h="3836670">
                <a:moveTo>
                  <a:pt x="491959" y="0"/>
                </a:moveTo>
                <a:lnTo>
                  <a:pt x="387893" y="885"/>
                </a:lnTo>
                <a:lnTo>
                  <a:pt x="284255" y="3532"/>
                </a:lnTo>
                <a:lnTo>
                  <a:pt x="181060" y="7925"/>
                </a:lnTo>
                <a:lnTo>
                  <a:pt x="78321" y="14048"/>
                </a:lnTo>
                <a:lnTo>
                  <a:pt x="0" y="19950"/>
                </a:lnTo>
                <a:lnTo>
                  <a:pt x="0" y="3836416"/>
                </a:lnTo>
                <a:lnTo>
                  <a:pt x="6093739" y="3836416"/>
                </a:lnTo>
                <a:lnTo>
                  <a:pt x="6092188" y="3832372"/>
                </a:lnTo>
                <a:lnTo>
                  <a:pt x="6074714" y="3787902"/>
                </a:lnTo>
                <a:lnTo>
                  <a:pt x="6056898" y="3743605"/>
                </a:lnTo>
                <a:lnTo>
                  <a:pt x="6038741" y="3699484"/>
                </a:lnTo>
                <a:lnTo>
                  <a:pt x="6020245" y="3655539"/>
                </a:lnTo>
                <a:lnTo>
                  <a:pt x="6001411" y="3611772"/>
                </a:lnTo>
                <a:lnTo>
                  <a:pt x="5982240" y="3568186"/>
                </a:lnTo>
                <a:lnTo>
                  <a:pt x="5962736" y="3524781"/>
                </a:lnTo>
                <a:lnTo>
                  <a:pt x="5942898" y="3481559"/>
                </a:lnTo>
                <a:lnTo>
                  <a:pt x="5922730" y="3438522"/>
                </a:lnTo>
                <a:lnTo>
                  <a:pt x="5902231" y="3395672"/>
                </a:lnTo>
                <a:lnTo>
                  <a:pt x="5881405" y="3353009"/>
                </a:lnTo>
                <a:lnTo>
                  <a:pt x="5860253" y="3310537"/>
                </a:lnTo>
                <a:lnTo>
                  <a:pt x="5838776" y="3268256"/>
                </a:lnTo>
                <a:lnTo>
                  <a:pt x="5816976" y="3226168"/>
                </a:lnTo>
                <a:lnTo>
                  <a:pt x="5794854" y="3184275"/>
                </a:lnTo>
                <a:lnTo>
                  <a:pt x="5772413" y="3142578"/>
                </a:lnTo>
                <a:lnTo>
                  <a:pt x="5749654" y="3101079"/>
                </a:lnTo>
                <a:lnTo>
                  <a:pt x="5726578" y="3059779"/>
                </a:lnTo>
                <a:lnTo>
                  <a:pt x="5703187" y="3018681"/>
                </a:lnTo>
                <a:lnTo>
                  <a:pt x="5679483" y="2977786"/>
                </a:lnTo>
                <a:lnTo>
                  <a:pt x="5655467" y="2937095"/>
                </a:lnTo>
                <a:lnTo>
                  <a:pt x="5631142" y="2896610"/>
                </a:lnTo>
                <a:lnTo>
                  <a:pt x="5606508" y="2856333"/>
                </a:lnTo>
                <a:lnTo>
                  <a:pt x="5581568" y="2816266"/>
                </a:lnTo>
                <a:lnTo>
                  <a:pt x="5556322" y="2776409"/>
                </a:lnTo>
                <a:lnTo>
                  <a:pt x="5530773" y="2736765"/>
                </a:lnTo>
                <a:lnTo>
                  <a:pt x="5504922" y="2697335"/>
                </a:lnTo>
                <a:lnTo>
                  <a:pt x="5478771" y="2658121"/>
                </a:lnTo>
                <a:lnTo>
                  <a:pt x="5452322" y="2619125"/>
                </a:lnTo>
                <a:lnTo>
                  <a:pt x="5425575" y="2580348"/>
                </a:lnTo>
                <a:lnTo>
                  <a:pt x="5398534" y="2541791"/>
                </a:lnTo>
                <a:lnTo>
                  <a:pt x="5371198" y="2503458"/>
                </a:lnTo>
                <a:lnTo>
                  <a:pt x="5343571" y="2465348"/>
                </a:lnTo>
                <a:lnTo>
                  <a:pt x="5315653" y="2427464"/>
                </a:lnTo>
                <a:lnTo>
                  <a:pt x="5287447" y="2389807"/>
                </a:lnTo>
                <a:lnTo>
                  <a:pt x="5258953" y="2352379"/>
                </a:lnTo>
                <a:lnTo>
                  <a:pt x="5230174" y="2315182"/>
                </a:lnTo>
                <a:lnTo>
                  <a:pt x="5201112" y="2278217"/>
                </a:lnTo>
                <a:lnTo>
                  <a:pt x="5171767" y="2241486"/>
                </a:lnTo>
                <a:lnTo>
                  <a:pt x="5142141" y="2204990"/>
                </a:lnTo>
                <a:lnTo>
                  <a:pt x="5112236" y="2168731"/>
                </a:lnTo>
                <a:lnTo>
                  <a:pt x="5082055" y="2132712"/>
                </a:lnTo>
                <a:lnTo>
                  <a:pt x="5051597" y="2096932"/>
                </a:lnTo>
                <a:lnTo>
                  <a:pt x="5020866" y="2061395"/>
                </a:lnTo>
                <a:lnTo>
                  <a:pt x="4989862" y="2026101"/>
                </a:lnTo>
                <a:lnTo>
                  <a:pt x="4958587" y="1991053"/>
                </a:lnTo>
                <a:lnTo>
                  <a:pt x="4927043" y="1956251"/>
                </a:lnTo>
                <a:lnTo>
                  <a:pt x="4895232" y="1921698"/>
                </a:lnTo>
                <a:lnTo>
                  <a:pt x="4863154" y="1887395"/>
                </a:lnTo>
                <a:lnTo>
                  <a:pt x="4830813" y="1853344"/>
                </a:lnTo>
                <a:lnTo>
                  <a:pt x="4798209" y="1819547"/>
                </a:lnTo>
                <a:lnTo>
                  <a:pt x="4765344" y="1786004"/>
                </a:lnTo>
                <a:lnTo>
                  <a:pt x="4732219" y="1752719"/>
                </a:lnTo>
                <a:lnTo>
                  <a:pt x="4698837" y="1719691"/>
                </a:lnTo>
                <a:lnTo>
                  <a:pt x="4665199" y="1686924"/>
                </a:lnTo>
                <a:lnTo>
                  <a:pt x="4631306" y="1654418"/>
                </a:lnTo>
                <a:lnTo>
                  <a:pt x="4597161" y="1622176"/>
                </a:lnTo>
                <a:lnTo>
                  <a:pt x="4562764" y="1590198"/>
                </a:lnTo>
                <a:lnTo>
                  <a:pt x="4528118" y="1558487"/>
                </a:lnTo>
                <a:lnTo>
                  <a:pt x="4493224" y="1527044"/>
                </a:lnTo>
                <a:lnTo>
                  <a:pt x="4458083" y="1495871"/>
                </a:lnTo>
                <a:lnTo>
                  <a:pt x="4422698" y="1464969"/>
                </a:lnTo>
                <a:lnTo>
                  <a:pt x="4387070" y="1434340"/>
                </a:lnTo>
                <a:lnTo>
                  <a:pt x="4351201" y="1403986"/>
                </a:lnTo>
                <a:lnTo>
                  <a:pt x="4315091" y="1373908"/>
                </a:lnTo>
                <a:lnTo>
                  <a:pt x="4278744" y="1344108"/>
                </a:lnTo>
                <a:lnTo>
                  <a:pt x="4242160" y="1314588"/>
                </a:lnTo>
                <a:lnTo>
                  <a:pt x="4205342" y="1285349"/>
                </a:lnTo>
                <a:lnTo>
                  <a:pt x="4168290" y="1256392"/>
                </a:lnTo>
                <a:lnTo>
                  <a:pt x="4131006" y="1227720"/>
                </a:lnTo>
                <a:lnTo>
                  <a:pt x="4093493" y="1199335"/>
                </a:lnTo>
                <a:lnTo>
                  <a:pt x="4055751" y="1171237"/>
                </a:lnTo>
                <a:lnTo>
                  <a:pt x="4017783" y="1143428"/>
                </a:lnTo>
                <a:lnTo>
                  <a:pt x="3979589" y="1115910"/>
                </a:lnTo>
                <a:lnTo>
                  <a:pt x="3941172" y="1088685"/>
                </a:lnTo>
                <a:lnTo>
                  <a:pt x="3902533" y="1061755"/>
                </a:lnTo>
                <a:lnTo>
                  <a:pt x="3863675" y="1035120"/>
                </a:lnTo>
                <a:lnTo>
                  <a:pt x="3824597" y="1008783"/>
                </a:lnTo>
                <a:lnTo>
                  <a:pt x="3785303" y="982744"/>
                </a:lnTo>
                <a:lnTo>
                  <a:pt x="3745793" y="957007"/>
                </a:lnTo>
                <a:lnTo>
                  <a:pt x="3706070" y="931572"/>
                </a:lnTo>
                <a:lnTo>
                  <a:pt x="3666135" y="906441"/>
                </a:lnTo>
                <a:lnTo>
                  <a:pt x="3625989" y="881616"/>
                </a:lnTo>
                <a:lnTo>
                  <a:pt x="3585635" y="857098"/>
                </a:lnTo>
                <a:lnTo>
                  <a:pt x="3545074" y="832889"/>
                </a:lnTo>
                <a:lnTo>
                  <a:pt x="3504307" y="808991"/>
                </a:lnTo>
                <a:lnTo>
                  <a:pt x="3463336" y="785404"/>
                </a:lnTo>
                <a:lnTo>
                  <a:pt x="3422163" y="762132"/>
                </a:lnTo>
                <a:lnTo>
                  <a:pt x="3380790" y="739175"/>
                </a:lnTo>
                <a:lnTo>
                  <a:pt x="3339217" y="716536"/>
                </a:lnTo>
                <a:lnTo>
                  <a:pt x="3297448" y="694215"/>
                </a:lnTo>
                <a:lnTo>
                  <a:pt x="3255482" y="672214"/>
                </a:lnTo>
                <a:lnTo>
                  <a:pt x="3170971" y="629181"/>
                </a:lnTo>
                <a:lnTo>
                  <a:pt x="3085697" y="587448"/>
                </a:lnTo>
                <a:lnTo>
                  <a:pt x="2999673" y="547030"/>
                </a:lnTo>
                <a:lnTo>
                  <a:pt x="2912912" y="507939"/>
                </a:lnTo>
                <a:lnTo>
                  <a:pt x="2825427" y="470188"/>
                </a:lnTo>
                <a:lnTo>
                  <a:pt x="2737231" y="433791"/>
                </a:lnTo>
                <a:lnTo>
                  <a:pt x="2648337" y="398760"/>
                </a:lnTo>
                <a:lnTo>
                  <a:pt x="2558759" y="365108"/>
                </a:lnTo>
                <a:lnTo>
                  <a:pt x="2468509" y="332849"/>
                </a:lnTo>
                <a:lnTo>
                  <a:pt x="2377600" y="301996"/>
                </a:lnTo>
                <a:lnTo>
                  <a:pt x="2286046" y="272561"/>
                </a:lnTo>
                <a:lnTo>
                  <a:pt x="2193859" y="244558"/>
                </a:lnTo>
                <a:lnTo>
                  <a:pt x="2101053" y="217999"/>
                </a:lnTo>
                <a:lnTo>
                  <a:pt x="2007641" y="192899"/>
                </a:lnTo>
                <a:lnTo>
                  <a:pt x="1913636" y="169269"/>
                </a:lnTo>
                <a:lnTo>
                  <a:pt x="1819050" y="147123"/>
                </a:lnTo>
                <a:lnTo>
                  <a:pt x="1723897" y="126474"/>
                </a:lnTo>
                <a:lnTo>
                  <a:pt x="1628190" y="107336"/>
                </a:lnTo>
                <a:lnTo>
                  <a:pt x="1531942" y="89720"/>
                </a:lnTo>
                <a:lnTo>
                  <a:pt x="1435166" y="73641"/>
                </a:lnTo>
                <a:lnTo>
                  <a:pt x="1337875" y="59111"/>
                </a:lnTo>
                <a:lnTo>
                  <a:pt x="1240082" y="46143"/>
                </a:lnTo>
                <a:lnTo>
                  <a:pt x="1141801" y="34750"/>
                </a:lnTo>
                <a:lnTo>
                  <a:pt x="1043044" y="24946"/>
                </a:lnTo>
                <a:lnTo>
                  <a:pt x="943824" y="16743"/>
                </a:lnTo>
                <a:lnTo>
                  <a:pt x="844154" y="10155"/>
                </a:lnTo>
                <a:lnTo>
                  <a:pt x="744048" y="5195"/>
                </a:lnTo>
                <a:lnTo>
                  <a:pt x="647487" y="1989"/>
                </a:lnTo>
                <a:lnTo>
                  <a:pt x="649075" y="1989"/>
                </a:lnTo>
                <a:lnTo>
                  <a:pt x="595577" y="885"/>
                </a:lnTo>
                <a:lnTo>
                  <a:pt x="597230" y="885"/>
                </a:lnTo>
                <a:lnTo>
                  <a:pt x="543615" y="221"/>
                </a:lnTo>
                <a:lnTo>
                  <a:pt x="545688" y="221"/>
                </a:lnTo>
                <a:lnTo>
                  <a:pt x="491959" y="0"/>
                </a:lnTo>
                <a:close/>
              </a:path>
            </a:pathLst>
          </a:custGeom>
          <a:solidFill>
            <a:srgbClr val="415A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05574" y="8974879"/>
            <a:ext cx="3069590" cy="29845"/>
          </a:xfrm>
          <a:custGeom>
            <a:avLst/>
            <a:gdLst/>
            <a:ahLst/>
            <a:cxnLst/>
            <a:rect l="l" t="t" r="r" b="b"/>
            <a:pathLst>
              <a:path w="3069590" h="29845">
                <a:moveTo>
                  <a:pt x="3069336" y="0"/>
                </a:moveTo>
                <a:lnTo>
                  <a:pt x="0" y="0"/>
                </a:lnTo>
                <a:lnTo>
                  <a:pt x="0" y="29801"/>
                </a:lnTo>
                <a:lnTo>
                  <a:pt x="3069336" y="29801"/>
                </a:lnTo>
                <a:lnTo>
                  <a:pt x="3069336" y="0"/>
                </a:lnTo>
                <a:close/>
              </a:path>
            </a:pathLst>
          </a:custGeom>
          <a:solidFill>
            <a:srgbClr val="F90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5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7" Type="http://schemas.openxmlformats.org/officeDocument/2006/relationships/image" Target="../media/image1.png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8000" cy="10286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79263" y="256743"/>
            <a:ext cx="8458707" cy="12175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35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4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7.pn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 /><Relationship Id="rId3" Type="http://schemas.openxmlformats.org/officeDocument/2006/relationships/image" Target="../media/image6.png" /><Relationship Id="rId7" Type="http://schemas.openxmlformats.org/officeDocument/2006/relationships/image" Target="../media/image11.sv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0.png" /><Relationship Id="rId11" Type="http://schemas.openxmlformats.org/officeDocument/2006/relationships/image" Target="../media/image15.svg" /><Relationship Id="rId5" Type="http://schemas.openxmlformats.org/officeDocument/2006/relationships/image" Target="../media/image9.svg" /><Relationship Id="rId10" Type="http://schemas.openxmlformats.org/officeDocument/2006/relationships/image" Target="../media/image14.png" /><Relationship Id="rId4" Type="http://schemas.openxmlformats.org/officeDocument/2006/relationships/image" Target="../media/image8.png" /><Relationship Id="rId9" Type="http://schemas.openxmlformats.org/officeDocument/2006/relationships/image" Target="../media/image13.sv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8.png" /><Relationship Id="rId5" Type="http://schemas.openxmlformats.org/officeDocument/2006/relationships/image" Target="../media/image17.jpeg" /><Relationship Id="rId4" Type="http://schemas.openxmlformats.org/officeDocument/2006/relationships/image" Target="../media/image16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9.jpeg" /><Relationship Id="rId5" Type="http://schemas.openxmlformats.org/officeDocument/2006/relationships/image" Target="../media/image17.jpeg" /><Relationship Id="rId4" Type="http://schemas.openxmlformats.org/officeDocument/2006/relationships/image" Target="../media/image16.jpe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2.png" /><Relationship Id="rId4" Type="http://schemas.openxmlformats.org/officeDocument/2006/relationships/image" Target="../media/image21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3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4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5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6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7.jpe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9.png" /><Relationship Id="rId4" Type="http://schemas.openxmlformats.org/officeDocument/2006/relationships/image" Target="../media/image28.jpg" 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 /><Relationship Id="rId3" Type="http://schemas.openxmlformats.org/officeDocument/2006/relationships/image" Target="../media/image21.png" /><Relationship Id="rId7" Type="http://schemas.openxmlformats.org/officeDocument/2006/relationships/diagramColors" Target="../diagrams/colors1.xml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Relationship Id="rId6" Type="http://schemas.openxmlformats.org/officeDocument/2006/relationships/diagramQuickStyle" Target="../diagrams/quickStyle1.xml" /><Relationship Id="rId5" Type="http://schemas.openxmlformats.org/officeDocument/2006/relationships/diagramLayout" Target="../diagrams/layout1.xml" /><Relationship Id="rId4" Type="http://schemas.openxmlformats.org/officeDocument/2006/relationships/diagramData" Target="../diagrams/data1.xml" /><Relationship Id="rId9" Type="http://schemas.openxmlformats.org/officeDocument/2006/relationships/image" Target="../media/image30.jpeg" 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 /><Relationship Id="rId3" Type="http://schemas.openxmlformats.org/officeDocument/2006/relationships/image" Target="../media/image21.png" /><Relationship Id="rId7" Type="http://schemas.openxmlformats.org/officeDocument/2006/relationships/diagramColors" Target="../diagrams/colors2.xml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Relationship Id="rId6" Type="http://schemas.openxmlformats.org/officeDocument/2006/relationships/diagramQuickStyle" Target="../diagrams/quickStyle2.xml" /><Relationship Id="rId5" Type="http://schemas.openxmlformats.org/officeDocument/2006/relationships/diagramLayout" Target="../diagrams/layout2.xml" /><Relationship Id="rId4" Type="http://schemas.openxmlformats.org/officeDocument/2006/relationships/diagramData" Target="../diagrams/data2.xml" /><Relationship Id="rId9" Type="http://schemas.openxmlformats.org/officeDocument/2006/relationships/image" Target="../media/image31.jpe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7" Type="http://schemas.openxmlformats.org/officeDocument/2006/relationships/image" Target="../media/image35.jpe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4.jpg" /><Relationship Id="rId5" Type="http://schemas.openxmlformats.org/officeDocument/2006/relationships/image" Target="../media/image33.jpg" /><Relationship Id="rId4" Type="http://schemas.openxmlformats.org/officeDocument/2006/relationships/image" Target="../media/image32.jp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.png" /><Relationship Id="rId5" Type="http://schemas.openxmlformats.org/officeDocument/2006/relationships/image" Target="../media/image4.png" /><Relationship Id="rId4" Type="http://schemas.openxmlformats.org/officeDocument/2006/relationships/image" Target="../media/image36.pn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7.pn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0.png" /><Relationship Id="rId5" Type="http://schemas.openxmlformats.org/officeDocument/2006/relationships/image" Target="../media/image39.png" /><Relationship Id="rId4" Type="http://schemas.openxmlformats.org/officeDocument/2006/relationships/image" Target="../media/image38.pn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1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1.jpg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493361" y="9542484"/>
            <a:ext cx="130810" cy="3117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800" b="1" spc="-65" dirty="0">
                <a:solidFill>
                  <a:srgbClr val="090E0F"/>
                </a:solidFill>
                <a:latin typeface="Gadugi"/>
                <a:cs typeface="Gadugi"/>
              </a:rPr>
              <a:t>1</a:t>
            </a:r>
            <a:endParaRPr sz="1800">
              <a:latin typeface="Gadugi"/>
              <a:cs typeface="Gadug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649087"/>
            <a:ext cx="18288000" cy="563791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8200" y="5828591"/>
            <a:ext cx="16611600" cy="9393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pt-BR" sz="6000" spc="-695" dirty="0"/>
              <a:t>Fundo Constitucional de Financiamento do Centro-Oeste (FCO)</a:t>
            </a:r>
            <a:endParaRPr sz="6000" dirty="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24155" y="7477335"/>
            <a:ext cx="4281712" cy="238231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AC0DA9C-04E3-9066-FAD3-3561208303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002" y="7726299"/>
            <a:ext cx="3914844" cy="1884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4953000" y="1118052"/>
            <a:ext cx="4566856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6000" b="1" spc="-10" dirty="0">
                <a:solidFill>
                  <a:srgbClr val="025E85"/>
                </a:solidFill>
              </a:rPr>
              <a:t>O que é </a:t>
            </a:r>
            <a:r>
              <a:rPr lang="pt-BR" sz="6000" b="1" spc="-10" dirty="0" err="1">
                <a:solidFill>
                  <a:srgbClr val="025E85"/>
                </a:solidFill>
              </a:rPr>
              <a:t>FCO</a:t>
            </a:r>
            <a:endParaRPr sz="6000" b="1" dirty="0">
              <a:solidFill>
                <a:srgbClr val="025E85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5794" y="2857500"/>
            <a:ext cx="15621000" cy="58355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 algn="just"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pt-BR" sz="3200" spc="-60" dirty="0">
                <a:solidFill>
                  <a:schemeClr val="tx1"/>
                </a:solidFill>
                <a:latin typeface="Trebuchet MS"/>
                <a:cs typeface="Trebuchet MS"/>
              </a:rPr>
              <a:t>Fundo Constitucional </a:t>
            </a:r>
            <a:r>
              <a:rPr lang="pt-BR" sz="3200" spc="-95" dirty="0">
                <a:solidFill>
                  <a:schemeClr val="tx1"/>
                </a:solidFill>
                <a:latin typeface="Trebuchet MS"/>
                <a:cs typeface="Trebuchet MS"/>
              </a:rPr>
              <a:t>de </a:t>
            </a:r>
            <a:r>
              <a:rPr lang="pt-BR" sz="3200" spc="-100" dirty="0">
                <a:solidFill>
                  <a:schemeClr val="tx1"/>
                </a:solidFill>
                <a:latin typeface="Trebuchet MS"/>
                <a:cs typeface="Trebuchet MS"/>
              </a:rPr>
              <a:t>Financiamento</a:t>
            </a:r>
            <a:r>
              <a:rPr lang="pt-BR" sz="3200" spc="37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pt-BR" sz="3200" spc="-20" dirty="0">
                <a:solidFill>
                  <a:schemeClr val="tx1"/>
                </a:solidFill>
                <a:latin typeface="Trebuchet MS"/>
                <a:cs typeface="Trebuchet MS"/>
              </a:rPr>
              <a:t>do Centro-Oeste </a:t>
            </a:r>
          </a:p>
          <a:p>
            <a:pPr marL="469900" indent="-457200" algn="just">
              <a:spcBef>
                <a:spcPts val="105"/>
              </a:spcBef>
              <a:buFont typeface="Wingdings" panose="05000000000000000000" pitchFamily="2" charset="2"/>
              <a:buChar char="v"/>
            </a:pPr>
            <a:endParaRPr lang="pt-BR" sz="3200" spc="-20" dirty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469900" indent="-457200" algn="just"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pt-BR" sz="3200" spc="-20" dirty="0">
                <a:solidFill>
                  <a:schemeClr val="tx1"/>
                </a:solidFill>
                <a:latin typeface="Trebuchet MS"/>
                <a:cs typeface="Trebuchet MS"/>
              </a:rPr>
              <a:t>C</a:t>
            </a:r>
            <a:r>
              <a:rPr lang="pt-BR" sz="3200" spc="-70" dirty="0">
                <a:solidFill>
                  <a:schemeClr val="tx1"/>
                </a:solidFill>
                <a:latin typeface="Trebuchet MS"/>
                <a:cs typeface="Trebuchet MS"/>
              </a:rPr>
              <a:t>riado</a:t>
            </a:r>
            <a:r>
              <a:rPr lang="pt-BR" sz="3200" spc="-6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pt-BR" sz="3200" spc="-130" dirty="0">
                <a:solidFill>
                  <a:schemeClr val="tx1"/>
                </a:solidFill>
                <a:latin typeface="Trebuchet MS"/>
                <a:cs typeface="Trebuchet MS"/>
              </a:rPr>
              <a:t>pela </a:t>
            </a:r>
            <a:r>
              <a:rPr lang="pt-BR" sz="3200" spc="-55" dirty="0">
                <a:solidFill>
                  <a:schemeClr val="tx1"/>
                </a:solidFill>
                <a:latin typeface="Trebuchet MS"/>
                <a:cs typeface="Trebuchet MS"/>
              </a:rPr>
              <a:t>Constituição </a:t>
            </a:r>
            <a:r>
              <a:rPr lang="pt-BR" sz="3200" spc="-125" dirty="0">
                <a:solidFill>
                  <a:schemeClr val="tx1"/>
                </a:solidFill>
                <a:latin typeface="Trebuchet MS"/>
                <a:cs typeface="Trebuchet MS"/>
              </a:rPr>
              <a:t>Federal</a:t>
            </a:r>
            <a:endParaRPr lang="pt-BR" sz="3200" spc="-130" dirty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469900" indent="-457200" algn="just">
              <a:spcBef>
                <a:spcPts val="105"/>
              </a:spcBef>
              <a:buFont typeface="Wingdings" panose="05000000000000000000" pitchFamily="2" charset="2"/>
              <a:buChar char="v"/>
            </a:pPr>
            <a:endParaRPr lang="pt-BR" sz="3200" spc="-85" dirty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469900" indent="-457200" algn="just"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pt-BR" sz="3200" spc="-85" dirty="0">
                <a:solidFill>
                  <a:schemeClr val="tx1"/>
                </a:solidFill>
                <a:latin typeface="Trebuchet MS"/>
                <a:cs typeface="Trebuchet MS"/>
              </a:rPr>
              <a:t>Regulamentado peal Lei </a:t>
            </a:r>
            <a:r>
              <a:rPr lang="pt-BR" sz="3200" spc="-150" dirty="0">
                <a:solidFill>
                  <a:schemeClr val="tx1"/>
                </a:solidFill>
                <a:latin typeface="Trebuchet MS"/>
                <a:cs typeface="Trebuchet MS"/>
              </a:rPr>
              <a:t>n° </a:t>
            </a:r>
            <a:r>
              <a:rPr lang="pt-BR" sz="3200" spc="-114" dirty="0">
                <a:solidFill>
                  <a:schemeClr val="tx1"/>
                </a:solidFill>
                <a:latin typeface="Trebuchet MS"/>
                <a:cs typeface="Trebuchet MS"/>
              </a:rPr>
              <a:t>7.827, </a:t>
            </a:r>
            <a:r>
              <a:rPr lang="pt-BR" sz="3200" spc="-95" dirty="0">
                <a:solidFill>
                  <a:schemeClr val="tx1"/>
                </a:solidFill>
                <a:latin typeface="Trebuchet MS"/>
                <a:cs typeface="Trebuchet MS"/>
              </a:rPr>
              <a:t>de </a:t>
            </a:r>
            <a:r>
              <a:rPr lang="pt-BR" sz="3200" spc="-105" dirty="0">
                <a:solidFill>
                  <a:schemeClr val="tx1"/>
                </a:solidFill>
                <a:latin typeface="Trebuchet MS"/>
                <a:cs typeface="Trebuchet MS"/>
              </a:rPr>
              <a:t>27.09.1989.</a:t>
            </a:r>
          </a:p>
          <a:p>
            <a:pPr marL="469900" indent="-457200" algn="just">
              <a:spcBef>
                <a:spcPts val="105"/>
              </a:spcBef>
              <a:buFont typeface="Wingdings" panose="05000000000000000000" pitchFamily="2" charset="2"/>
              <a:buChar char="v"/>
            </a:pPr>
            <a:endParaRPr lang="pt-BR" sz="3200" spc="-100" dirty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469900" indent="-457200" algn="just"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pt-BR" sz="3200" spc="-100" dirty="0">
                <a:solidFill>
                  <a:schemeClr val="tx1"/>
                </a:solidFill>
                <a:latin typeface="Trebuchet MS"/>
                <a:cs typeface="Trebuchet MS"/>
              </a:rPr>
              <a:t>Objetivo </a:t>
            </a:r>
            <a:r>
              <a:rPr lang="pt-BR" sz="3200" spc="-95" dirty="0">
                <a:solidFill>
                  <a:schemeClr val="tx1"/>
                </a:solidFill>
                <a:latin typeface="Trebuchet MS"/>
                <a:cs typeface="Trebuchet MS"/>
              </a:rPr>
              <a:t>de </a:t>
            </a:r>
            <a:r>
              <a:rPr lang="pt-BR" sz="3200" spc="-65" dirty="0">
                <a:solidFill>
                  <a:schemeClr val="tx1"/>
                </a:solidFill>
                <a:latin typeface="Trebuchet MS"/>
                <a:cs typeface="Trebuchet MS"/>
              </a:rPr>
              <a:t>contribuir </a:t>
            </a:r>
            <a:r>
              <a:rPr lang="pt-BR" sz="3200" spc="-110" dirty="0">
                <a:solidFill>
                  <a:schemeClr val="tx1"/>
                </a:solidFill>
                <a:latin typeface="Trebuchet MS"/>
                <a:cs typeface="Trebuchet MS"/>
              </a:rPr>
              <a:t>para </a:t>
            </a:r>
            <a:r>
              <a:rPr lang="pt-BR" sz="3200" spc="45" dirty="0">
                <a:solidFill>
                  <a:schemeClr val="tx1"/>
                </a:solidFill>
                <a:latin typeface="Trebuchet MS"/>
                <a:cs typeface="Trebuchet MS"/>
              </a:rPr>
              <a:t>o </a:t>
            </a:r>
            <a:r>
              <a:rPr lang="pt-BR" sz="3200" spc="-80" dirty="0">
                <a:solidFill>
                  <a:schemeClr val="tx1"/>
                </a:solidFill>
                <a:latin typeface="Trebuchet MS"/>
                <a:cs typeface="Trebuchet MS"/>
              </a:rPr>
              <a:t>desenvolvimento </a:t>
            </a:r>
            <a:r>
              <a:rPr lang="pt-BR" sz="3200" spc="-7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pt-BR" sz="3200" spc="-50" dirty="0">
                <a:solidFill>
                  <a:schemeClr val="tx1"/>
                </a:solidFill>
                <a:latin typeface="Trebuchet MS"/>
                <a:cs typeface="Trebuchet MS"/>
              </a:rPr>
              <a:t>econômico</a:t>
            </a:r>
            <a:r>
              <a:rPr lang="pt-BR" sz="3200" spc="-4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pt-BR" sz="3200" spc="-110" dirty="0">
                <a:solidFill>
                  <a:schemeClr val="tx1"/>
                </a:solidFill>
                <a:latin typeface="Trebuchet MS"/>
                <a:cs typeface="Trebuchet MS"/>
              </a:rPr>
              <a:t>e</a:t>
            </a:r>
            <a:r>
              <a:rPr lang="pt-BR" sz="3200" spc="-10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pt-BR" sz="3200" spc="-85" dirty="0">
                <a:solidFill>
                  <a:schemeClr val="tx1"/>
                </a:solidFill>
                <a:latin typeface="Trebuchet MS"/>
                <a:cs typeface="Trebuchet MS"/>
              </a:rPr>
              <a:t>social</a:t>
            </a:r>
            <a:r>
              <a:rPr lang="pt-BR" sz="3200" spc="-8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pt-BR" sz="3200" spc="-130" dirty="0">
                <a:solidFill>
                  <a:schemeClr val="tx1"/>
                </a:solidFill>
                <a:latin typeface="Trebuchet MS"/>
                <a:cs typeface="Trebuchet MS"/>
              </a:rPr>
              <a:t>da</a:t>
            </a:r>
            <a:r>
              <a:rPr lang="pt-BR" sz="3200" spc="-12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pt-BR" sz="3200" spc="-110" dirty="0">
                <a:solidFill>
                  <a:schemeClr val="tx1"/>
                </a:solidFill>
                <a:latin typeface="Trebuchet MS"/>
                <a:cs typeface="Trebuchet MS"/>
              </a:rPr>
              <a:t>Região,</a:t>
            </a:r>
            <a:r>
              <a:rPr lang="pt-BR" sz="3200" spc="-10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pt-BR" sz="3200" spc="-110" dirty="0">
                <a:solidFill>
                  <a:schemeClr val="tx1"/>
                </a:solidFill>
                <a:latin typeface="Trebuchet MS"/>
                <a:cs typeface="Trebuchet MS"/>
              </a:rPr>
              <a:t>mediante</a:t>
            </a:r>
            <a:r>
              <a:rPr lang="pt-BR" sz="3200" spc="-105" dirty="0">
                <a:solidFill>
                  <a:schemeClr val="tx1"/>
                </a:solidFill>
                <a:latin typeface="Trebuchet MS"/>
                <a:cs typeface="Trebuchet MS"/>
              </a:rPr>
              <a:t>  o </a:t>
            </a:r>
            <a:r>
              <a:rPr lang="pt-BR" sz="3200" spc="-110" dirty="0">
                <a:solidFill>
                  <a:schemeClr val="tx1"/>
                </a:solidFill>
                <a:latin typeface="Trebuchet MS"/>
                <a:cs typeface="Trebuchet MS"/>
              </a:rPr>
              <a:t>financiamento</a:t>
            </a:r>
            <a:r>
              <a:rPr lang="pt-BR" sz="3200" spc="-10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pt-BR" sz="3200" spc="-55" dirty="0">
                <a:solidFill>
                  <a:schemeClr val="tx1"/>
                </a:solidFill>
                <a:latin typeface="Trebuchet MS"/>
                <a:cs typeface="Trebuchet MS"/>
              </a:rPr>
              <a:t>aos</a:t>
            </a:r>
            <a:r>
              <a:rPr lang="pt-BR" sz="3200" spc="-5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pt-BR" sz="3200" spc="-55" dirty="0">
                <a:solidFill>
                  <a:schemeClr val="tx1"/>
                </a:solidFill>
                <a:latin typeface="Trebuchet MS"/>
                <a:cs typeface="Trebuchet MS"/>
              </a:rPr>
              <a:t>setores</a:t>
            </a:r>
            <a:r>
              <a:rPr lang="pt-BR" sz="3200" spc="-5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pt-BR" sz="3200" spc="-80" dirty="0">
                <a:solidFill>
                  <a:schemeClr val="tx1"/>
                </a:solidFill>
                <a:latin typeface="Trebuchet MS"/>
                <a:cs typeface="Trebuchet MS"/>
              </a:rPr>
              <a:t>produtivos,</a:t>
            </a:r>
            <a:r>
              <a:rPr lang="pt-BR" sz="3200" spc="-7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pt-BR" sz="4000" spc="-85" dirty="0">
                <a:solidFill>
                  <a:srgbClr val="FF0000"/>
                </a:solidFill>
                <a:latin typeface="Trebuchet MS"/>
                <a:cs typeface="Trebuchet MS"/>
              </a:rPr>
              <a:t>prioritariamente</a:t>
            </a:r>
            <a:r>
              <a:rPr lang="pt-BR" sz="4000" spc="-8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pt-BR" sz="4000" spc="-105" dirty="0">
                <a:solidFill>
                  <a:srgbClr val="FF0000"/>
                </a:solidFill>
                <a:latin typeface="Trebuchet MS"/>
                <a:cs typeface="Trebuchet MS"/>
              </a:rPr>
              <a:t>junto</a:t>
            </a:r>
            <a:r>
              <a:rPr lang="pt-BR" sz="4000" spc="-1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pt-BR" sz="4000" spc="-55" dirty="0">
                <a:solidFill>
                  <a:srgbClr val="FF0000"/>
                </a:solidFill>
                <a:latin typeface="Trebuchet MS"/>
                <a:cs typeface="Trebuchet MS"/>
              </a:rPr>
              <a:t>aos</a:t>
            </a:r>
            <a:r>
              <a:rPr lang="pt-BR" sz="4000" spc="-5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pt-BR" sz="4000" spc="-40" dirty="0">
                <a:solidFill>
                  <a:srgbClr val="FF0000"/>
                </a:solidFill>
                <a:latin typeface="Trebuchet MS"/>
                <a:cs typeface="Trebuchet MS"/>
              </a:rPr>
              <a:t>Mini</a:t>
            </a:r>
            <a:r>
              <a:rPr lang="pt-BR" sz="4000" spc="-3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pt-BR" sz="4000" spc="-114" dirty="0">
                <a:solidFill>
                  <a:srgbClr val="FF0000"/>
                </a:solidFill>
                <a:latin typeface="Trebuchet MS"/>
                <a:cs typeface="Trebuchet MS"/>
              </a:rPr>
              <a:t>e </a:t>
            </a:r>
            <a:r>
              <a:rPr lang="pt-BR" sz="4000" spc="-1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pt-BR" sz="4000" spc="-75" dirty="0">
                <a:solidFill>
                  <a:srgbClr val="FF0000"/>
                </a:solidFill>
                <a:latin typeface="Trebuchet MS"/>
                <a:cs typeface="Trebuchet MS"/>
              </a:rPr>
              <a:t>Pequenos</a:t>
            </a:r>
            <a:r>
              <a:rPr lang="pt-BR" sz="4000" spc="-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pt-BR" sz="4000" spc="-45" dirty="0">
                <a:solidFill>
                  <a:srgbClr val="FF0000"/>
                </a:solidFill>
                <a:latin typeface="Trebuchet MS"/>
                <a:cs typeface="Trebuchet MS"/>
              </a:rPr>
              <a:t>Produtores</a:t>
            </a:r>
            <a:r>
              <a:rPr lang="pt-BR" sz="4000" spc="-4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pt-BR" sz="4000" spc="-55" dirty="0">
                <a:solidFill>
                  <a:srgbClr val="FF0000"/>
                </a:solidFill>
                <a:latin typeface="Trebuchet MS"/>
                <a:cs typeface="Trebuchet MS"/>
              </a:rPr>
              <a:t>Rurais</a:t>
            </a:r>
            <a:r>
              <a:rPr lang="pt-BR" sz="4000" spc="-5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pt-BR" sz="4000" spc="-114" dirty="0">
                <a:solidFill>
                  <a:srgbClr val="FF0000"/>
                </a:solidFill>
                <a:latin typeface="Trebuchet MS"/>
                <a:cs typeface="Trebuchet MS"/>
              </a:rPr>
              <a:t>e</a:t>
            </a:r>
            <a:r>
              <a:rPr lang="pt-BR" sz="4000" spc="-1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pt-BR" sz="4000" spc="-55" dirty="0">
                <a:solidFill>
                  <a:srgbClr val="FF0000"/>
                </a:solidFill>
                <a:latin typeface="Trebuchet MS"/>
                <a:cs typeface="Trebuchet MS"/>
              </a:rPr>
              <a:t>Microempreendedores</a:t>
            </a:r>
            <a:r>
              <a:rPr lang="pt-BR" sz="4000" spc="-5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pt-BR" sz="4000" spc="-110" dirty="0">
                <a:solidFill>
                  <a:srgbClr val="FF0000"/>
                </a:solidFill>
                <a:latin typeface="Trebuchet MS"/>
                <a:cs typeface="Trebuchet MS"/>
              </a:rPr>
              <a:t>Individuais,</a:t>
            </a:r>
            <a:r>
              <a:rPr lang="pt-BR" sz="4000" spc="-10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pt-BR" sz="4000" spc="-5" dirty="0">
                <a:solidFill>
                  <a:srgbClr val="FF0000"/>
                </a:solidFill>
                <a:latin typeface="Trebuchet MS"/>
                <a:cs typeface="Trebuchet MS"/>
              </a:rPr>
              <a:t>Micro</a:t>
            </a:r>
            <a:r>
              <a:rPr lang="pt-BR" sz="40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pt-BR" sz="4000" spc="-114" dirty="0">
                <a:solidFill>
                  <a:srgbClr val="FF0000"/>
                </a:solidFill>
                <a:latin typeface="Trebuchet MS"/>
                <a:cs typeface="Trebuchet MS"/>
              </a:rPr>
              <a:t>e </a:t>
            </a:r>
            <a:r>
              <a:rPr lang="pt-BR" sz="4000" spc="-1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pt-BR" sz="4000" spc="-125" dirty="0">
                <a:solidFill>
                  <a:srgbClr val="FF0000"/>
                </a:solidFill>
                <a:latin typeface="Trebuchet MS"/>
                <a:cs typeface="Trebuchet MS"/>
              </a:rPr>
              <a:t>P</a:t>
            </a:r>
            <a:r>
              <a:rPr lang="pt-BR" sz="4000" spc="-95" dirty="0">
                <a:solidFill>
                  <a:srgbClr val="FF0000"/>
                </a:solidFill>
                <a:latin typeface="Trebuchet MS"/>
                <a:cs typeface="Trebuchet MS"/>
              </a:rPr>
              <a:t>eq</a:t>
            </a:r>
            <a:r>
              <a:rPr lang="pt-BR" sz="4000" spc="-90" dirty="0">
                <a:solidFill>
                  <a:srgbClr val="FF0000"/>
                </a:solidFill>
                <a:latin typeface="Trebuchet MS"/>
                <a:cs typeface="Trebuchet MS"/>
              </a:rPr>
              <a:t>u</a:t>
            </a:r>
            <a:r>
              <a:rPr lang="pt-BR" sz="4000" spc="-125" dirty="0">
                <a:solidFill>
                  <a:srgbClr val="FF0000"/>
                </a:solidFill>
                <a:latin typeface="Trebuchet MS"/>
                <a:cs typeface="Trebuchet MS"/>
              </a:rPr>
              <a:t>en</a:t>
            </a:r>
            <a:r>
              <a:rPr lang="pt-BR" sz="4000" spc="-114" dirty="0">
                <a:solidFill>
                  <a:srgbClr val="FF0000"/>
                </a:solidFill>
                <a:latin typeface="Trebuchet MS"/>
                <a:cs typeface="Trebuchet MS"/>
              </a:rPr>
              <a:t>a</a:t>
            </a:r>
            <a:r>
              <a:rPr lang="pt-BR" sz="4000" spc="-30" dirty="0">
                <a:solidFill>
                  <a:srgbClr val="FF0000"/>
                </a:solidFill>
                <a:latin typeface="Trebuchet MS"/>
                <a:cs typeface="Trebuchet MS"/>
              </a:rPr>
              <a:t>s</a:t>
            </a:r>
            <a:r>
              <a:rPr lang="pt-BR" sz="4000" spc="-5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pt-BR" sz="4000" spc="-55" dirty="0">
                <a:solidFill>
                  <a:srgbClr val="FF0000"/>
                </a:solidFill>
                <a:latin typeface="Trebuchet MS"/>
                <a:cs typeface="Trebuchet MS"/>
              </a:rPr>
              <a:t>E</a:t>
            </a:r>
            <a:r>
              <a:rPr lang="pt-BR" sz="4000" spc="-60" dirty="0">
                <a:solidFill>
                  <a:srgbClr val="FF0000"/>
                </a:solidFill>
                <a:latin typeface="Trebuchet MS"/>
                <a:cs typeface="Trebuchet MS"/>
              </a:rPr>
              <a:t>mp</a:t>
            </a:r>
            <a:r>
              <a:rPr lang="pt-BR" sz="4000" spc="-65" dirty="0">
                <a:solidFill>
                  <a:srgbClr val="FF0000"/>
                </a:solidFill>
                <a:latin typeface="Trebuchet MS"/>
                <a:cs typeface="Trebuchet MS"/>
              </a:rPr>
              <a:t>r</a:t>
            </a:r>
            <a:r>
              <a:rPr lang="pt-BR" sz="4000" spc="-90" dirty="0">
                <a:solidFill>
                  <a:srgbClr val="FF0000"/>
                </a:solidFill>
                <a:latin typeface="Trebuchet MS"/>
                <a:cs typeface="Trebuchet MS"/>
              </a:rPr>
              <a:t>esa</a:t>
            </a:r>
            <a:r>
              <a:rPr lang="pt-BR" sz="4000" spc="-70" dirty="0">
                <a:solidFill>
                  <a:srgbClr val="FF0000"/>
                </a:solidFill>
                <a:latin typeface="Trebuchet MS"/>
                <a:cs typeface="Trebuchet MS"/>
              </a:rPr>
              <a:t>s</a:t>
            </a:r>
            <a:r>
              <a:rPr lang="pt-BR" sz="4000" spc="-275" dirty="0">
                <a:solidFill>
                  <a:srgbClr val="FF0000"/>
                </a:solidFill>
                <a:latin typeface="Trebuchet MS"/>
                <a:cs typeface="Trebuchet MS"/>
              </a:rPr>
              <a:t>.</a:t>
            </a:r>
            <a:endParaRPr lang="pt-BR" sz="4000" dirty="0">
              <a:solidFill>
                <a:srgbClr val="FF0000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pt-BR" sz="2850" dirty="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-2"/>
            <a:ext cx="18288000" cy="10287000"/>
            <a:chOff x="0" y="-2"/>
            <a:chExt cx="18288000" cy="102870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859790" cy="102869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73907" y="25"/>
              <a:ext cx="2014092" cy="899896"/>
            </a:xfrm>
            <a:prstGeom prst="rect">
              <a:avLst/>
            </a:prstGeom>
          </p:spPr>
        </p:pic>
      </p:grpSp>
      <p:pic>
        <p:nvPicPr>
          <p:cNvPr id="9" name="object 86">
            <a:extLst>
              <a:ext uri="{FF2B5EF4-FFF2-40B4-BE49-F238E27FC236}">
                <a16:creationId xmlns:a16="http://schemas.microsoft.com/office/drawing/2014/main" id="{A2E495B9-04B4-2E6A-5C5E-0420C7FE371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64885" y="374046"/>
            <a:ext cx="2543184" cy="242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135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63B5E-7FC5-B30C-A3C6-C2A5F3493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>
            <a:extLst>
              <a:ext uri="{FF2B5EF4-FFF2-40B4-BE49-F238E27FC236}">
                <a16:creationId xmlns:a16="http://schemas.microsoft.com/office/drawing/2014/main" id="{577D7325-90F3-F11E-57F5-D649C302BAAA}"/>
              </a:ext>
            </a:extLst>
          </p:cNvPr>
          <p:cNvGrpSpPr/>
          <p:nvPr/>
        </p:nvGrpSpPr>
        <p:grpSpPr>
          <a:xfrm>
            <a:off x="0" y="-2"/>
            <a:ext cx="18168492" cy="10286999"/>
            <a:chOff x="0" y="-2"/>
            <a:chExt cx="18168492" cy="10286999"/>
          </a:xfrm>
        </p:grpSpPr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D314E642-6A01-E4B6-FE6C-1F349C3C437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859790" cy="10286999"/>
            </a:xfrm>
            <a:prstGeom prst="rect">
              <a:avLst/>
            </a:prstGeom>
          </p:spPr>
        </p:pic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0A2B54A7-C02F-9DB0-1957-31E393290168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A002F45D-5DB5-2C01-E17D-9F6CE19551B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54400" y="332579"/>
              <a:ext cx="2014092" cy="899896"/>
            </a:xfrm>
            <a:prstGeom prst="rect">
              <a:avLst/>
            </a:prstGeom>
          </p:spPr>
        </p:pic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6E117CB6-D12E-0A23-B598-9C28CFC4B96B}"/>
              </a:ext>
            </a:extLst>
          </p:cNvPr>
          <p:cNvGrpSpPr/>
          <p:nvPr/>
        </p:nvGrpSpPr>
        <p:grpSpPr>
          <a:xfrm>
            <a:off x="3557986" y="1562100"/>
            <a:ext cx="10777473" cy="2296506"/>
            <a:chOff x="4614862" y="2347912"/>
            <a:chExt cx="6422230" cy="1285875"/>
          </a:xfrm>
        </p:grpSpPr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CCA46747-F73D-230F-0A10-9F844DCCE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14862" y="2347912"/>
              <a:ext cx="1952625" cy="1285875"/>
            </a:xfrm>
            <a:prstGeom prst="rect">
              <a:avLst/>
            </a:prstGeom>
          </p:spPr>
        </p:pic>
        <p:pic>
          <p:nvPicPr>
            <p:cNvPr id="10" name="Gráfico 9">
              <a:extLst>
                <a:ext uri="{FF2B5EF4-FFF2-40B4-BE49-F238E27FC236}">
                  <a16:creationId xmlns:a16="http://schemas.microsoft.com/office/drawing/2014/main" id="{B800DBFA-CAE4-B007-9661-4ECC5ADC9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49664" y="2347912"/>
              <a:ext cx="1952625" cy="1285875"/>
            </a:xfrm>
            <a:prstGeom prst="rect">
              <a:avLst/>
            </a:prstGeom>
          </p:spPr>
        </p:pic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20E5CFE6-B05B-2269-E594-E857AD0E9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084467" y="2347912"/>
              <a:ext cx="1952625" cy="1285875"/>
            </a:xfrm>
            <a:prstGeom prst="rect">
              <a:avLst/>
            </a:prstGeom>
          </p:spPr>
        </p:pic>
      </p:grpSp>
      <p:sp>
        <p:nvSpPr>
          <p:cNvPr id="18" name="Retângulo 17">
            <a:extLst>
              <a:ext uri="{FF2B5EF4-FFF2-40B4-BE49-F238E27FC236}">
                <a16:creationId xmlns:a16="http://schemas.microsoft.com/office/drawing/2014/main" id="{F4D2E15A-08FA-9CFA-F448-E8F52612894B}"/>
              </a:ext>
            </a:extLst>
          </p:cNvPr>
          <p:cNvSpPr/>
          <p:nvPr/>
        </p:nvSpPr>
        <p:spPr>
          <a:xfrm>
            <a:off x="3557986" y="1562100"/>
            <a:ext cx="3276799" cy="229650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0465982-E089-F41B-4C3B-6AE633D991B5}"/>
              </a:ext>
            </a:extLst>
          </p:cNvPr>
          <p:cNvSpPr/>
          <p:nvPr/>
        </p:nvSpPr>
        <p:spPr>
          <a:xfrm>
            <a:off x="7324246" y="1562100"/>
            <a:ext cx="3262013" cy="229650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6F7A51A-E619-52A1-0014-329D9B47EF5F}"/>
              </a:ext>
            </a:extLst>
          </p:cNvPr>
          <p:cNvSpPr txBox="1"/>
          <p:nvPr/>
        </p:nvSpPr>
        <p:spPr>
          <a:xfrm>
            <a:off x="3200400" y="647700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Administração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B81569F5-C3E8-8EEE-80E3-B6E234B2CF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67200" y="6408492"/>
            <a:ext cx="2393773" cy="1576387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A1434280-0680-397F-47BB-35252668184A}"/>
              </a:ext>
            </a:extLst>
          </p:cNvPr>
          <p:cNvSpPr txBox="1"/>
          <p:nvPr/>
        </p:nvSpPr>
        <p:spPr>
          <a:xfrm>
            <a:off x="3999499" y="6743700"/>
            <a:ext cx="23937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Gisha" panose="020B0502040204020203" pitchFamily="34" charset="-79"/>
                <a:cs typeface="Gisha" panose="020B0502040204020203" pitchFamily="34" charset="-79"/>
              </a:rPr>
              <a:t>Estabelecer as </a:t>
            </a:r>
            <a:r>
              <a:rPr lang="pt-BR" sz="2400" b="1" dirty="0">
                <a:latin typeface="Gisha" panose="020B0502040204020203" pitchFamily="34" charset="-79"/>
                <a:cs typeface="Gisha" panose="020B0502040204020203" pitchFamily="34" charset="-79"/>
              </a:rPr>
              <a:t>diretrizes e orientações gerais</a:t>
            </a:r>
            <a:endParaRPr lang="pt-BR" sz="2400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B4BB1267-EF53-82E9-8F7B-6B7E1C701D12}"/>
              </a:ext>
            </a:extLst>
          </p:cNvPr>
          <p:cNvSpPr/>
          <p:nvPr/>
        </p:nvSpPr>
        <p:spPr>
          <a:xfrm>
            <a:off x="3810000" y="6408492"/>
            <a:ext cx="2743200" cy="21640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0538AC3-45FB-7321-EB4C-45E94E2FDF3F}"/>
              </a:ext>
            </a:extLst>
          </p:cNvPr>
          <p:cNvSpPr txBox="1"/>
          <p:nvPr/>
        </p:nvSpPr>
        <p:spPr>
          <a:xfrm>
            <a:off x="7324246" y="6687492"/>
            <a:ext cx="31077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Gisha" panose="020B0502040204020203" pitchFamily="34" charset="-79"/>
                <a:cs typeface="Gisha" panose="020B0502040204020203" pitchFamily="34" charset="-79"/>
              </a:rPr>
              <a:t>Estabelecer as </a:t>
            </a:r>
            <a:r>
              <a:rPr lang="pt-BR" sz="2800" b="1" dirty="0">
                <a:latin typeface="Gisha" panose="020B0502040204020203" pitchFamily="34" charset="-79"/>
                <a:cs typeface="Gisha" panose="020B0502040204020203" pitchFamily="34" charset="-79"/>
              </a:rPr>
              <a:t>diretrizes,</a:t>
            </a:r>
          </a:p>
          <a:p>
            <a:pPr algn="ctr"/>
            <a:r>
              <a:rPr lang="pt-BR" sz="2800" b="1" dirty="0">
                <a:latin typeface="Gisha" panose="020B0502040204020203" pitchFamily="34" charset="-79"/>
                <a:cs typeface="Gisha" panose="020B0502040204020203" pitchFamily="34" charset="-79"/>
              </a:rPr>
              <a:t>prioridades</a:t>
            </a:r>
            <a:endParaRPr lang="pt-BR" sz="2800" b="1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0A366A9F-08CE-101B-CB51-5A4FBB819E9D}"/>
              </a:ext>
            </a:extLst>
          </p:cNvPr>
          <p:cNvSpPr/>
          <p:nvPr/>
        </p:nvSpPr>
        <p:spPr>
          <a:xfrm>
            <a:off x="7554560" y="6394374"/>
            <a:ext cx="2743200" cy="21640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8C62DBBD-EF32-1D35-C37E-0CEB4A41D542}"/>
              </a:ext>
            </a:extLst>
          </p:cNvPr>
          <p:cNvSpPr txBox="1"/>
          <p:nvPr/>
        </p:nvSpPr>
        <p:spPr>
          <a:xfrm>
            <a:off x="11595092" y="6687492"/>
            <a:ext cx="2461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Gisha" panose="020B0502040204020203" pitchFamily="34" charset="-79"/>
                <a:cs typeface="Gisha" panose="020B0502040204020203" pitchFamily="34" charset="-79"/>
              </a:rPr>
              <a:t>Encaminhar a </a:t>
            </a:r>
            <a:r>
              <a:rPr lang="pt-BR" sz="2400" b="1" dirty="0">
                <a:latin typeface="Gisha" panose="020B0502040204020203" pitchFamily="34" charset="-79"/>
                <a:cs typeface="Gisha" panose="020B0502040204020203" pitchFamily="34" charset="-79"/>
              </a:rPr>
              <a:t>proposta de aplicação dos recursos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CD377893-F0DC-19E4-1D3E-3166E9A04A43}"/>
              </a:ext>
            </a:extLst>
          </p:cNvPr>
          <p:cNvSpPr/>
          <p:nvPr/>
        </p:nvSpPr>
        <p:spPr>
          <a:xfrm>
            <a:off x="11434612" y="6394374"/>
            <a:ext cx="2743200" cy="21640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69633F20-7CA7-8588-93D6-2AB0DD01E4CD}"/>
              </a:ext>
            </a:extLst>
          </p:cNvPr>
          <p:cNvSpPr txBox="1"/>
          <p:nvPr/>
        </p:nvSpPr>
        <p:spPr>
          <a:xfrm>
            <a:off x="3200400" y="5625434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Principais Competências</a:t>
            </a:r>
          </a:p>
        </p:txBody>
      </p:sp>
      <p:sp>
        <p:nvSpPr>
          <p:cNvPr id="3" name="Seta para Baixo 2"/>
          <p:cNvSpPr/>
          <p:nvPr/>
        </p:nvSpPr>
        <p:spPr>
          <a:xfrm>
            <a:off x="4663824" y="4284151"/>
            <a:ext cx="1295400" cy="1143000"/>
          </a:xfrm>
          <a:prstGeom prst="downArrow">
            <a:avLst/>
          </a:prstGeom>
          <a:solidFill>
            <a:srgbClr val="FA000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Seta para Baixo 28"/>
          <p:cNvSpPr/>
          <p:nvPr/>
        </p:nvSpPr>
        <p:spPr>
          <a:xfrm>
            <a:off x="8278460" y="4298269"/>
            <a:ext cx="1295400" cy="1143000"/>
          </a:xfrm>
          <a:prstGeom prst="downArrow">
            <a:avLst/>
          </a:prstGeom>
          <a:solidFill>
            <a:srgbClr val="00CB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 para Baixo 29"/>
          <p:cNvSpPr/>
          <p:nvPr/>
        </p:nvSpPr>
        <p:spPr>
          <a:xfrm>
            <a:off x="12178244" y="4300360"/>
            <a:ext cx="1295400" cy="1143000"/>
          </a:xfrm>
          <a:prstGeom prst="downArrow">
            <a:avLst/>
          </a:prstGeom>
          <a:solidFill>
            <a:srgbClr val="FCCB0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6626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AC4E6-3014-78A9-5A91-7EEB8DFD5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>
            <a:extLst>
              <a:ext uri="{FF2B5EF4-FFF2-40B4-BE49-F238E27FC236}">
                <a16:creationId xmlns:a16="http://schemas.microsoft.com/office/drawing/2014/main" id="{90328D44-F2C9-5635-D2A6-136C918919DA}"/>
              </a:ext>
            </a:extLst>
          </p:cNvPr>
          <p:cNvGrpSpPr/>
          <p:nvPr/>
        </p:nvGrpSpPr>
        <p:grpSpPr>
          <a:xfrm>
            <a:off x="0" y="-2"/>
            <a:ext cx="18288000" cy="10287000"/>
            <a:chOff x="0" y="-2"/>
            <a:chExt cx="18288000" cy="10287000"/>
          </a:xfrm>
        </p:grpSpPr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0F68F5F6-14CA-5CCA-82D1-68C0CF597E7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859790" cy="10286999"/>
            </a:xfrm>
            <a:prstGeom prst="rect">
              <a:avLst/>
            </a:prstGeom>
          </p:spPr>
        </p:pic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C8A25A90-6733-D161-F67D-473A50F26D83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5F6182E8-489E-1F7F-0269-1CF80C23B31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73907" y="25"/>
              <a:ext cx="2014092" cy="899896"/>
            </a:xfrm>
            <a:prstGeom prst="rect">
              <a:avLst/>
            </a:prstGeom>
          </p:spPr>
        </p:pic>
      </p:grpSp>
      <p:sp>
        <p:nvSpPr>
          <p:cNvPr id="3" name="Espaço Reservado para Texto 1">
            <a:extLst>
              <a:ext uri="{FF2B5EF4-FFF2-40B4-BE49-F238E27FC236}">
                <a16:creationId xmlns:a16="http://schemas.microsoft.com/office/drawing/2014/main" id="{9AA0C219-6B23-82CC-C88A-01656B870610}"/>
              </a:ext>
            </a:extLst>
          </p:cNvPr>
          <p:cNvSpPr txBox="1">
            <a:spLocks/>
          </p:cNvSpPr>
          <p:nvPr/>
        </p:nvSpPr>
        <p:spPr>
          <a:xfrm>
            <a:off x="1981200" y="415285"/>
            <a:ext cx="5202236" cy="176530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000"/>
              </a:lnSpc>
            </a:pPr>
            <a:r>
              <a:rPr lang="pt-BR" sz="4400" dirty="0"/>
              <a:t>35 anos de</a:t>
            </a:r>
            <a:br>
              <a:rPr lang="pt-BR" sz="4400" dirty="0"/>
            </a:br>
            <a:r>
              <a:rPr lang="pt-BR" sz="4400" dirty="0"/>
              <a:t>investimentos </a:t>
            </a:r>
            <a:br>
              <a:rPr lang="pt-BR" sz="4400" dirty="0"/>
            </a:br>
            <a:r>
              <a:rPr lang="pt-BR" sz="4400" dirty="0"/>
              <a:t>no Centro-Oeste</a:t>
            </a:r>
          </a:p>
        </p:txBody>
      </p:sp>
      <p:sp>
        <p:nvSpPr>
          <p:cNvPr id="4" name="Espaço Reservado para Texto 2">
            <a:extLst>
              <a:ext uri="{FF2B5EF4-FFF2-40B4-BE49-F238E27FC236}">
                <a16:creationId xmlns:a16="http://schemas.microsoft.com/office/drawing/2014/main" id="{CEA218A3-E4C5-D33C-C28E-20E7D4AB9BCA}"/>
              </a:ext>
            </a:extLst>
          </p:cNvPr>
          <p:cNvSpPr txBox="1">
            <a:spLocks/>
          </p:cNvSpPr>
          <p:nvPr/>
        </p:nvSpPr>
        <p:spPr>
          <a:xfrm>
            <a:off x="1981200" y="1976227"/>
            <a:ext cx="5545135" cy="408717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Gisha" panose="020B0502040204020203" pitchFamily="34" charset="-79"/>
                <a:ea typeface="+mn-ea"/>
                <a:cs typeface="Gisha" panose="020B0502040204020203" pitchFamily="34" charset="-79"/>
              </a:defRPr>
            </a:lvl1pPr>
            <a:lvl2pPr marL="117594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514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3518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63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52783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70377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8797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05566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82316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940755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pt-BR" sz="2200" dirty="0">
                <a:solidFill>
                  <a:schemeClr val="tx1"/>
                </a:solidFill>
              </a:rPr>
              <a:t>FCO - APLICAÇÃO DE 1989 - 2024</a:t>
            </a:r>
          </a:p>
        </p:txBody>
      </p:sp>
      <p:sp>
        <p:nvSpPr>
          <p:cNvPr id="12" name="Espaço Reservado para Texto 1">
            <a:extLst>
              <a:ext uri="{FF2B5EF4-FFF2-40B4-BE49-F238E27FC236}">
                <a16:creationId xmlns:a16="http://schemas.microsoft.com/office/drawing/2014/main" id="{3C75B06E-B022-DB42-4D5F-4DC09727A6FF}"/>
              </a:ext>
            </a:extLst>
          </p:cNvPr>
          <p:cNvSpPr txBox="1">
            <a:spLocks/>
          </p:cNvSpPr>
          <p:nvPr/>
        </p:nvSpPr>
        <p:spPr>
          <a:xfrm>
            <a:off x="1809751" y="2857500"/>
            <a:ext cx="5962649" cy="6858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ts val="3600"/>
              </a:lnSpc>
              <a:spcBef>
                <a:spcPts val="1000"/>
              </a:spcBef>
              <a:buFont typeface="Arial" panose="020B0604020202020204" pitchFamily="34" charset="0"/>
              <a:buNone/>
              <a:defRPr sz="3500" b="1" i="0" u="none" kern="1200" spc="-150">
                <a:solidFill>
                  <a:schemeClr val="bg1"/>
                </a:solidFill>
                <a:effectLst/>
                <a:latin typeface="Gisha" panose="020B0502040204020203" pitchFamily="34" charset="-79"/>
                <a:ea typeface="Ebrima" panose="02000000000000000000" pitchFamily="2" charset="0"/>
                <a:cs typeface="Gisha" panose="020B0502040204020203" pitchFamily="34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t-BR" sz="5400" spc="0" dirty="0">
                <a:solidFill>
                  <a:srgbClr val="FF0000"/>
                </a:solidFill>
              </a:rPr>
              <a:t>~150 bilhões</a:t>
            </a:r>
          </a:p>
        </p:txBody>
      </p:sp>
      <p:sp>
        <p:nvSpPr>
          <p:cNvPr id="13" name="Espaço Reservado para Texto 2">
            <a:extLst>
              <a:ext uri="{FF2B5EF4-FFF2-40B4-BE49-F238E27FC236}">
                <a16:creationId xmlns:a16="http://schemas.microsoft.com/office/drawing/2014/main" id="{59DA9EBB-A97C-64AD-3869-3491FBE4B661}"/>
              </a:ext>
            </a:extLst>
          </p:cNvPr>
          <p:cNvSpPr txBox="1">
            <a:spLocks/>
          </p:cNvSpPr>
          <p:nvPr/>
        </p:nvSpPr>
        <p:spPr>
          <a:xfrm>
            <a:off x="1892503" y="3878508"/>
            <a:ext cx="5545138" cy="1257297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Gisha" panose="020B0502040204020203" pitchFamily="34" charset="-79"/>
                <a:ea typeface="+mn-ea"/>
                <a:cs typeface="Gisha" panose="020B0502040204020203" pitchFamily="34" charset="-79"/>
              </a:defRPr>
            </a:lvl1pPr>
            <a:lvl2pPr marL="117594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514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3518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63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52783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70377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8797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05566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82316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940755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pt-BR" sz="1800" dirty="0">
                <a:solidFill>
                  <a:schemeClr val="tx1"/>
                </a:solidFill>
              </a:rPr>
              <a:t>Rural: </a:t>
            </a:r>
            <a:r>
              <a:rPr lang="pt-BR" sz="1800" b="1" dirty="0">
                <a:solidFill>
                  <a:schemeClr val="tx1"/>
                </a:solidFill>
              </a:rPr>
              <a:t>R$ 100 bilhões (65%)</a:t>
            </a:r>
          </a:p>
          <a:p>
            <a:pPr>
              <a:lnSpc>
                <a:spcPts val="2200"/>
              </a:lnSpc>
            </a:pPr>
            <a:r>
              <a:rPr lang="pt-BR" sz="1800" dirty="0">
                <a:solidFill>
                  <a:schemeClr val="tx1"/>
                </a:solidFill>
              </a:rPr>
              <a:t>Empresarial: </a:t>
            </a:r>
            <a:r>
              <a:rPr lang="pt-BR" sz="1800" b="1" dirty="0">
                <a:solidFill>
                  <a:schemeClr val="tx1"/>
                </a:solidFill>
              </a:rPr>
              <a:t>R$ 50 bilhões (35%)</a:t>
            </a:r>
          </a:p>
          <a:p>
            <a:pPr>
              <a:lnSpc>
                <a:spcPts val="2200"/>
              </a:lnSpc>
            </a:pPr>
            <a:r>
              <a:rPr lang="pt-BR" sz="1800" dirty="0">
                <a:solidFill>
                  <a:schemeClr val="tx1"/>
                </a:solidFill>
              </a:rPr>
              <a:t>Tomadores Menor Porte: </a:t>
            </a:r>
            <a:r>
              <a:rPr lang="pt-BR" sz="1800" b="1" dirty="0">
                <a:solidFill>
                  <a:schemeClr val="tx1"/>
                </a:solidFill>
              </a:rPr>
              <a:t>68% (97,9 bilhões)</a:t>
            </a:r>
          </a:p>
        </p:txBody>
      </p:sp>
      <p:pic>
        <p:nvPicPr>
          <p:cNvPr id="14" name="Picture 6" descr="Vetores de Ícone Do Trator Do Fazendeiro Do Vetor e mais imagens de  Agricultor - iStock">
            <a:extLst>
              <a:ext uri="{FF2B5EF4-FFF2-40B4-BE49-F238E27FC236}">
                <a16:creationId xmlns:a16="http://schemas.microsoft.com/office/drawing/2014/main" id="{F4A37B22-D381-A605-4BCC-AA2EBAD5E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2" t="25707" r="22299" b="25048"/>
          <a:stretch/>
        </p:blipFill>
        <p:spPr bwMode="auto">
          <a:xfrm flipH="1">
            <a:off x="1406138" y="8155656"/>
            <a:ext cx="990600" cy="88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Agrupar 15">
            <a:extLst>
              <a:ext uri="{FF2B5EF4-FFF2-40B4-BE49-F238E27FC236}">
                <a16:creationId xmlns:a16="http://schemas.microsoft.com/office/drawing/2014/main" id="{06F9BFA5-A408-2B47-90F9-35755B74F881}"/>
              </a:ext>
            </a:extLst>
          </p:cNvPr>
          <p:cNvGrpSpPr/>
          <p:nvPr/>
        </p:nvGrpSpPr>
        <p:grpSpPr>
          <a:xfrm>
            <a:off x="2553063" y="8340317"/>
            <a:ext cx="5519459" cy="972861"/>
            <a:chOff x="424815" y="4581215"/>
            <a:chExt cx="3659651" cy="446313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EAFF9262-7248-035A-3116-164DE67B1854}"/>
                </a:ext>
              </a:extLst>
            </p:cNvPr>
            <p:cNvSpPr/>
            <p:nvPr/>
          </p:nvSpPr>
          <p:spPr>
            <a:xfrm>
              <a:off x="424815" y="4581215"/>
              <a:ext cx="2340000" cy="264264"/>
            </a:xfrm>
            <a:prstGeom prst="rect">
              <a:avLst/>
            </a:prstGeom>
            <a:solidFill>
              <a:srgbClr val="00A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928D9AED-D952-AD6B-5CEE-B0585F0D4253}"/>
                </a:ext>
              </a:extLst>
            </p:cNvPr>
            <p:cNvSpPr/>
            <p:nvPr/>
          </p:nvSpPr>
          <p:spPr>
            <a:xfrm>
              <a:off x="2764815" y="4581215"/>
              <a:ext cx="1260000" cy="264264"/>
            </a:xfrm>
            <a:prstGeom prst="rect">
              <a:avLst/>
            </a:prstGeom>
            <a:solidFill>
              <a:srgbClr val="FFF1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6CDA27CB-69CF-60C0-9B17-65C8271BEE4A}"/>
                </a:ext>
              </a:extLst>
            </p:cNvPr>
            <p:cNvSpPr/>
            <p:nvPr/>
          </p:nvSpPr>
          <p:spPr>
            <a:xfrm>
              <a:off x="1445163" y="4858092"/>
              <a:ext cx="2639303" cy="1694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chemeClr val="tx1"/>
                  </a:solidFill>
                </a:rPr>
                <a:t>65% </a:t>
              </a:r>
              <a:r>
                <a:rPr lang="pt-BR" b="1" dirty="0">
                  <a:solidFill>
                    <a:srgbClr val="00A85A"/>
                  </a:solidFill>
                </a:rPr>
                <a:t>RURAL</a:t>
              </a:r>
              <a:r>
                <a:rPr lang="pt-BR" dirty="0"/>
                <a:t> </a:t>
              </a:r>
              <a:r>
                <a:rPr lang="pt-BR" dirty="0">
                  <a:solidFill>
                    <a:schemeClr val="tx1"/>
                  </a:solidFill>
                </a:rPr>
                <a:t>e 35% </a:t>
              </a:r>
              <a:r>
                <a:rPr lang="pt-BR" b="1" dirty="0">
                  <a:solidFill>
                    <a:srgbClr val="EADF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EMPRESARIAL</a:t>
              </a:r>
            </a:p>
          </p:txBody>
        </p:sp>
      </p:grpSp>
      <p:pic>
        <p:nvPicPr>
          <p:cNvPr id="31" name="Picture 2" descr="Cash register machine icon Royalty Free Vector Image">
            <a:extLst>
              <a:ext uri="{FF2B5EF4-FFF2-40B4-BE49-F238E27FC236}">
                <a16:creationId xmlns:a16="http://schemas.microsoft.com/office/drawing/2014/main" id="{FBB9BBA0-7223-81B5-A89F-72AE33B4E5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9" t="28024" r="29022" b="35481"/>
          <a:stretch/>
        </p:blipFill>
        <p:spPr bwMode="auto">
          <a:xfrm>
            <a:off x="8241013" y="8237374"/>
            <a:ext cx="817321" cy="76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125C4937-5890-5A95-C56C-BFE28535EF5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3101636">
            <a:off x="9701912" y="-458104"/>
            <a:ext cx="7568798" cy="1008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886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BBA76-3A64-EF9E-F629-C3C7FF831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>
            <a:extLst>
              <a:ext uri="{FF2B5EF4-FFF2-40B4-BE49-F238E27FC236}">
                <a16:creationId xmlns:a16="http://schemas.microsoft.com/office/drawing/2014/main" id="{EB111CD3-BA43-0E92-D991-ABD513EF3198}"/>
              </a:ext>
            </a:extLst>
          </p:cNvPr>
          <p:cNvGrpSpPr/>
          <p:nvPr/>
        </p:nvGrpSpPr>
        <p:grpSpPr>
          <a:xfrm>
            <a:off x="0" y="-2"/>
            <a:ext cx="18288000" cy="10287000"/>
            <a:chOff x="0" y="-2"/>
            <a:chExt cx="18288000" cy="10287000"/>
          </a:xfrm>
        </p:grpSpPr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338C03CD-A4DD-FCE8-72D1-2C9BDE39354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859790" cy="10286999"/>
            </a:xfrm>
            <a:prstGeom prst="rect">
              <a:avLst/>
            </a:prstGeom>
          </p:spPr>
        </p:pic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224AB718-AB7C-F286-7AFD-D4BFE5813976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9CFBB82A-1BF7-2B9A-4A33-5952441F41A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73907" y="25"/>
              <a:ext cx="2014092" cy="899896"/>
            </a:xfrm>
            <a:prstGeom prst="rect">
              <a:avLst/>
            </a:prstGeom>
          </p:spPr>
        </p:pic>
      </p:grpSp>
      <p:sp>
        <p:nvSpPr>
          <p:cNvPr id="12" name="Espaço Reservado para Texto 1">
            <a:extLst>
              <a:ext uri="{FF2B5EF4-FFF2-40B4-BE49-F238E27FC236}">
                <a16:creationId xmlns:a16="http://schemas.microsoft.com/office/drawing/2014/main" id="{ABC11C82-BBCB-4861-28F9-74B780C47947}"/>
              </a:ext>
            </a:extLst>
          </p:cNvPr>
          <p:cNvSpPr txBox="1">
            <a:spLocks/>
          </p:cNvSpPr>
          <p:nvPr/>
        </p:nvSpPr>
        <p:spPr>
          <a:xfrm>
            <a:off x="1681017" y="2500854"/>
            <a:ext cx="5962649" cy="6858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ts val="3600"/>
              </a:lnSpc>
              <a:spcBef>
                <a:spcPts val="1000"/>
              </a:spcBef>
              <a:buFont typeface="Arial" panose="020B0604020202020204" pitchFamily="34" charset="0"/>
              <a:buNone/>
              <a:defRPr sz="3500" b="1" i="0" u="none" kern="1200" spc="-150">
                <a:solidFill>
                  <a:schemeClr val="bg1"/>
                </a:solidFill>
                <a:effectLst/>
                <a:latin typeface="Gisha" panose="020B0502040204020203" pitchFamily="34" charset="-79"/>
                <a:ea typeface="Ebrima" panose="02000000000000000000" pitchFamily="2" charset="0"/>
                <a:cs typeface="Gisha" panose="020B0502040204020203" pitchFamily="34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t-BR" sz="5400" spc="0" dirty="0">
                <a:solidFill>
                  <a:srgbClr val="FF0000"/>
                </a:solidFill>
              </a:rPr>
              <a:t>16,7 milhões </a:t>
            </a:r>
          </a:p>
        </p:txBody>
      </p:sp>
      <p:pic>
        <p:nvPicPr>
          <p:cNvPr id="14" name="Picture 6" descr="Vetores de Ícone Do Trator Do Fazendeiro Do Vetor e mais imagens de  Agricultor - iStock">
            <a:extLst>
              <a:ext uri="{FF2B5EF4-FFF2-40B4-BE49-F238E27FC236}">
                <a16:creationId xmlns:a16="http://schemas.microsoft.com/office/drawing/2014/main" id="{D6CD6EBC-E85F-7FDC-D850-06C2E7CBE1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2" t="25707" r="22299" b="25048"/>
          <a:stretch/>
        </p:blipFill>
        <p:spPr bwMode="auto">
          <a:xfrm flipH="1">
            <a:off x="1241885" y="6805586"/>
            <a:ext cx="990600" cy="88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ash register machine icon Royalty Free Vector Image">
            <a:extLst>
              <a:ext uri="{FF2B5EF4-FFF2-40B4-BE49-F238E27FC236}">
                <a16:creationId xmlns:a16="http://schemas.microsoft.com/office/drawing/2014/main" id="{D0AEF5E6-A7FC-27F7-690A-3F66455304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9" t="28024" r="29022" b="35481"/>
          <a:stretch/>
        </p:blipFill>
        <p:spPr bwMode="auto">
          <a:xfrm>
            <a:off x="7734889" y="6831176"/>
            <a:ext cx="817321" cy="76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TRF1 - DECISÃO: Ausência de recolhimento do FGTS não impede o recebimento  do benefício do seguro-desemprego">
            <a:extLst>
              <a:ext uri="{FF2B5EF4-FFF2-40B4-BE49-F238E27FC236}">
                <a16:creationId xmlns:a16="http://schemas.microsoft.com/office/drawing/2014/main" id="{FA3028BC-7871-BB0B-B50C-32C541CB4D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90"/>
          <a:stretch/>
        </p:blipFill>
        <p:spPr bwMode="auto">
          <a:xfrm>
            <a:off x="9162417" y="-2"/>
            <a:ext cx="9149186" cy="1028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ço Reservado para Texto 2">
            <a:extLst>
              <a:ext uri="{FF2B5EF4-FFF2-40B4-BE49-F238E27FC236}">
                <a16:creationId xmlns:a16="http://schemas.microsoft.com/office/drawing/2014/main" id="{06C80C99-C122-CFE1-6853-BA0856D08321}"/>
              </a:ext>
            </a:extLst>
          </p:cNvPr>
          <p:cNvSpPr txBox="1">
            <a:spLocks/>
          </p:cNvSpPr>
          <p:nvPr/>
        </p:nvSpPr>
        <p:spPr>
          <a:xfrm>
            <a:off x="1737185" y="3543300"/>
            <a:ext cx="5545138" cy="1295400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Gisha" panose="020B0502040204020203" pitchFamily="34" charset="-79"/>
                <a:ea typeface="+mn-ea"/>
                <a:cs typeface="Gisha" panose="020B0502040204020203" pitchFamily="34" charset="-79"/>
              </a:defRPr>
            </a:lvl1pPr>
            <a:lvl2pPr marL="117594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514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3518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63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52783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70377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8797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05566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82316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940755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dirty="0">
                <a:solidFill>
                  <a:schemeClr val="tx1"/>
                </a:solidFill>
              </a:rPr>
              <a:t>ESTIMATIVA DE EMPREGOS</a:t>
            </a:r>
            <a:br>
              <a:rPr lang="pt-BR" sz="3200" dirty="0">
                <a:solidFill>
                  <a:schemeClr val="tx1"/>
                </a:solidFill>
              </a:rPr>
            </a:br>
            <a:r>
              <a:rPr lang="pt-BR" sz="3200" dirty="0">
                <a:solidFill>
                  <a:schemeClr val="tx1"/>
                </a:solidFill>
              </a:rPr>
              <a:t>GERADOS OU MANTIDOS</a:t>
            </a:r>
            <a:endParaRPr lang="pt-BR" sz="3200" b="1" dirty="0">
              <a:solidFill>
                <a:schemeClr val="tx1"/>
              </a:solidFill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CDA8EEE8-96A9-D964-8EAC-279D26CD20A5}"/>
              </a:ext>
            </a:extLst>
          </p:cNvPr>
          <p:cNvGrpSpPr/>
          <p:nvPr/>
        </p:nvGrpSpPr>
        <p:grpSpPr>
          <a:xfrm>
            <a:off x="2325107" y="6943571"/>
            <a:ext cx="6872066" cy="1528071"/>
            <a:chOff x="424815" y="4581215"/>
            <a:chExt cx="4671453" cy="668088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37818F71-0D3C-2084-95ED-D85A36E52114}"/>
                </a:ext>
              </a:extLst>
            </p:cNvPr>
            <p:cNvSpPr/>
            <p:nvPr/>
          </p:nvSpPr>
          <p:spPr>
            <a:xfrm>
              <a:off x="424815" y="4581215"/>
              <a:ext cx="2742406" cy="264264"/>
            </a:xfrm>
            <a:prstGeom prst="rect">
              <a:avLst/>
            </a:prstGeom>
            <a:solidFill>
              <a:srgbClr val="00A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9482612F-C4FB-BE0A-88B3-5442779973E0}"/>
                </a:ext>
              </a:extLst>
            </p:cNvPr>
            <p:cNvSpPr/>
            <p:nvPr/>
          </p:nvSpPr>
          <p:spPr>
            <a:xfrm>
              <a:off x="3167221" y="4581215"/>
              <a:ext cx="857594" cy="264264"/>
            </a:xfrm>
            <a:prstGeom prst="rect">
              <a:avLst/>
            </a:prstGeom>
            <a:solidFill>
              <a:srgbClr val="FFF1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48EC218E-8301-A860-143E-BFF4AC94E99E}"/>
                </a:ext>
              </a:extLst>
            </p:cNvPr>
            <p:cNvSpPr/>
            <p:nvPr/>
          </p:nvSpPr>
          <p:spPr>
            <a:xfrm>
              <a:off x="1115691" y="4879971"/>
              <a:ext cx="39805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chemeClr val="tx1"/>
                  </a:solidFill>
                </a:rPr>
                <a:t>72% </a:t>
              </a:r>
              <a:r>
                <a:rPr lang="pt-BR" b="1" dirty="0">
                  <a:solidFill>
                    <a:srgbClr val="00A85A"/>
                  </a:solidFill>
                </a:rPr>
                <a:t>RURAL</a:t>
              </a:r>
              <a:r>
                <a:rPr lang="pt-BR" dirty="0"/>
                <a:t> </a:t>
              </a:r>
              <a:r>
                <a:rPr lang="pt-BR" dirty="0">
                  <a:solidFill>
                    <a:schemeClr val="tx1"/>
                  </a:solidFill>
                </a:rPr>
                <a:t>e 28% </a:t>
              </a:r>
              <a:r>
                <a:rPr lang="pt-BR" b="1" dirty="0">
                  <a:solidFill>
                    <a:srgbClr val="EADF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EMPRESARIAL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3727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DF858-E36F-510A-BF84-A1BCA8608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0363E646-48DB-51A3-46ED-F0B11EE7A666}"/>
              </a:ext>
            </a:extLst>
          </p:cNvPr>
          <p:cNvGrpSpPr/>
          <p:nvPr/>
        </p:nvGrpSpPr>
        <p:grpSpPr>
          <a:xfrm>
            <a:off x="0" y="-30531"/>
            <a:ext cx="12920764" cy="10286999"/>
            <a:chOff x="0" y="-2"/>
            <a:chExt cx="12920764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AB67FCED-E5BA-27CC-D700-72C41552CF4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2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9E7B7822-C304-AA43-B20D-4998E80F3F75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8BBB390C-B74D-4DB1-43C1-236DB01D55B4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1090BA0C-2D16-D899-718D-EC8122A4D60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F7B128AF-685D-9C76-EA39-9D3B29A54B54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C459FBAA-6E1A-91FD-89B3-12A2EFBE2B69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8" name="Tabela 37">
            <a:extLst>
              <a:ext uri="{FF2B5EF4-FFF2-40B4-BE49-F238E27FC236}">
                <a16:creationId xmlns:a16="http://schemas.microsoft.com/office/drawing/2014/main" id="{6DA7D605-9FFD-42E3-D3F2-7F269786F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890396"/>
              </p:ext>
            </p:extLst>
          </p:nvPr>
        </p:nvGraphicFramePr>
        <p:xfrm>
          <a:off x="2057400" y="1902413"/>
          <a:ext cx="11277600" cy="642110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513215">
                  <a:extLst>
                    <a:ext uri="{9D8B030D-6E8A-4147-A177-3AD203B41FA5}">
                      <a16:colId xmlns:a16="http://schemas.microsoft.com/office/drawing/2014/main" val="1113618955"/>
                    </a:ext>
                  </a:extLst>
                </a:gridCol>
                <a:gridCol w="2053461">
                  <a:extLst>
                    <a:ext uri="{9D8B030D-6E8A-4147-A177-3AD203B41FA5}">
                      <a16:colId xmlns:a16="http://schemas.microsoft.com/office/drawing/2014/main" val="1533111633"/>
                    </a:ext>
                  </a:extLst>
                </a:gridCol>
                <a:gridCol w="1595801">
                  <a:extLst>
                    <a:ext uri="{9D8B030D-6E8A-4147-A177-3AD203B41FA5}">
                      <a16:colId xmlns:a16="http://schemas.microsoft.com/office/drawing/2014/main" val="373511552"/>
                    </a:ext>
                  </a:extLst>
                </a:gridCol>
                <a:gridCol w="1587727">
                  <a:extLst>
                    <a:ext uri="{9D8B030D-6E8A-4147-A177-3AD203B41FA5}">
                      <a16:colId xmlns:a16="http://schemas.microsoft.com/office/drawing/2014/main" val="1973582606"/>
                    </a:ext>
                  </a:extLst>
                </a:gridCol>
                <a:gridCol w="1672408">
                  <a:extLst>
                    <a:ext uri="{9D8B030D-6E8A-4147-A177-3AD203B41FA5}">
                      <a16:colId xmlns:a16="http://schemas.microsoft.com/office/drawing/2014/main" val="2972577645"/>
                    </a:ext>
                  </a:extLst>
                </a:gridCol>
                <a:gridCol w="1854988">
                  <a:extLst>
                    <a:ext uri="{9D8B030D-6E8A-4147-A177-3AD203B41FA5}">
                      <a16:colId xmlns:a16="http://schemas.microsoft.com/office/drawing/2014/main" val="2458038444"/>
                    </a:ext>
                  </a:extLst>
                </a:gridCol>
              </a:tblGrid>
              <a:tr h="631297">
                <a:tc gridSpan="6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BR" sz="1700" b="1" kern="1200" spc="-10" dirty="0">
                          <a:solidFill>
                            <a:srgbClr val="002855"/>
                          </a:solidFill>
                          <a:effectLst/>
                          <a:latin typeface="Gisha" panose="020B0502040204020203" pitchFamily="34" charset="-79"/>
                          <a:ea typeface="+mn-ea"/>
                          <a:cs typeface="Gisha" panose="020B0502040204020203" pitchFamily="34" charset="-79"/>
                        </a:rPr>
                        <a:t>Recursos Previstos por UF e Setor (R$)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365098"/>
                  </a:ext>
                </a:extLst>
              </a:tr>
              <a:tr h="63129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BR" sz="1700" b="1" kern="1200" spc="-10" dirty="0">
                          <a:solidFill>
                            <a:srgbClr val="002855"/>
                          </a:solidFill>
                          <a:effectLst/>
                          <a:latin typeface="Gisha" panose="020B0502040204020203" pitchFamily="34" charset="-79"/>
                          <a:ea typeface="+mn-ea"/>
                          <a:cs typeface="Gisha" panose="020B0502040204020203" pitchFamily="34" charset="-79"/>
                        </a:rPr>
                        <a:t>UF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BR" sz="1700" b="1" kern="1200" spc="-10" dirty="0">
                          <a:solidFill>
                            <a:srgbClr val="002855"/>
                          </a:solidFill>
                          <a:effectLst/>
                          <a:latin typeface="Gisha"/>
                          <a:ea typeface="+mn-ea"/>
                          <a:cs typeface="Gisha"/>
                        </a:rPr>
                        <a:t>DF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BR" sz="1700" b="1" kern="1200" spc="-10" dirty="0">
                          <a:solidFill>
                            <a:srgbClr val="002855"/>
                          </a:solidFill>
                          <a:effectLst/>
                          <a:latin typeface="Gisha" panose="020B0502040204020203" pitchFamily="34" charset="-79"/>
                          <a:ea typeface="+mn-ea"/>
                          <a:cs typeface="Gisha" panose="020B0502040204020203" pitchFamily="34" charset="-79"/>
                        </a:rPr>
                        <a:t>GO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BR" sz="1700" b="1" kern="1200" spc="-10" dirty="0">
                          <a:solidFill>
                            <a:srgbClr val="002855"/>
                          </a:solidFill>
                          <a:effectLst/>
                          <a:latin typeface="Gisha"/>
                          <a:ea typeface="+mn-ea"/>
                          <a:cs typeface="Gisha"/>
                        </a:rPr>
                        <a:t>MS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BR" sz="1700" b="1" kern="1200" spc="-10" dirty="0">
                          <a:solidFill>
                            <a:srgbClr val="002855"/>
                          </a:solidFill>
                          <a:effectLst/>
                          <a:latin typeface="Gisha" panose="020B0502040204020203" pitchFamily="34" charset="-79"/>
                          <a:ea typeface="+mn-ea"/>
                          <a:cs typeface="Gisha" panose="020B0502040204020203" pitchFamily="34" charset="-79"/>
                        </a:rPr>
                        <a:t>MT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BR" sz="1700" b="1" kern="1200" spc="-10" dirty="0">
                          <a:solidFill>
                            <a:srgbClr val="002855"/>
                          </a:solidFill>
                          <a:effectLst/>
                          <a:latin typeface="Gisha" panose="020B0502040204020203" pitchFamily="34" charset="-79"/>
                          <a:ea typeface="+mn-ea"/>
                          <a:cs typeface="Gisha" panose="020B0502040204020203" pitchFamily="34" charset="-79"/>
                        </a:rPr>
                        <a:t>TOTAL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358917"/>
                  </a:ext>
                </a:extLst>
              </a:tr>
              <a:tr h="63129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% de distribuição</a:t>
                      </a:r>
                      <a:endParaRPr lang="pt-BR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10%</a:t>
                      </a:r>
                      <a:endParaRPr lang="pt-BR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33%</a:t>
                      </a:r>
                      <a:endParaRPr lang="pt-BR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BR" sz="17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Gisha" panose="020B0502040204020203"/>
                        </a:rPr>
                        <a:t>24%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33%</a:t>
                      </a:r>
                      <a:endParaRPr lang="pt-BR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100%</a:t>
                      </a:r>
                      <a:endParaRPr lang="pt-BR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70929464"/>
                  </a:ext>
                </a:extLst>
              </a:tr>
              <a:tr h="63129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FCO Empresarial – BB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555.801.947,58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1.834.146.427,03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7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Gisha" panose="020B0502040204020203"/>
                        </a:rPr>
                        <a:t>1.333.924.674,20</a:t>
                      </a:r>
                      <a:endParaRPr lang="pt-BR" sz="17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1.834.146.427,03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5.036.435.276,00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876895"/>
                  </a:ext>
                </a:extLst>
              </a:tr>
              <a:tr h="63129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%</a:t>
                      </a:r>
                      <a:endParaRPr lang="pt-BR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50%</a:t>
                      </a:r>
                      <a:endParaRPr lang="pt-BR" sz="17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50%</a:t>
                      </a:r>
                      <a:endParaRPr lang="pt-BR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BR" sz="17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Gisha" panose="020B0502040204020203"/>
                        </a:rPr>
                        <a:t>50%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50%</a:t>
                      </a:r>
                      <a:endParaRPr lang="pt-BR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50%</a:t>
                      </a:r>
                      <a:endParaRPr lang="pt-BR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25776699"/>
                  </a:ext>
                </a:extLst>
              </a:tr>
              <a:tr h="63129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FCO Rural – BB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555.801.947,58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1.834.146.427,03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7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Gisha" panose="020B0502040204020203"/>
                        </a:rPr>
                        <a:t>1.333.924.674,20</a:t>
                      </a:r>
                      <a:endParaRPr lang="pt-BR" sz="17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1.834.146.427,03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5.036.435.276,00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206327"/>
                  </a:ext>
                </a:extLst>
              </a:tr>
              <a:tr h="63129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%</a:t>
                      </a:r>
                      <a:endParaRPr lang="pt-BR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50%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50%</a:t>
                      </a:r>
                      <a:endParaRPr lang="pt-BR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BR" sz="17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Gisha" panose="020B0502040204020203"/>
                        </a:rPr>
                        <a:t>50%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50%</a:t>
                      </a:r>
                      <a:endParaRPr lang="pt-BR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50%</a:t>
                      </a:r>
                      <a:endParaRPr lang="pt-BR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47212390"/>
                  </a:ext>
                </a:extLst>
              </a:tr>
              <a:tr h="73943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Total Previsto por UF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1.111.603.895,17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7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3.668.292.854,06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7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Gisha" panose="020B0502040204020203"/>
                        </a:rPr>
                        <a:t>2.667.849.348,41</a:t>
                      </a:r>
                      <a:endParaRPr lang="pt-BR" sz="17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3.668.292.854,06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PT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12.344.362.198</a:t>
                      </a:r>
                      <a:endParaRPr lang="pt-BR" sz="1700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2549294"/>
                  </a:ext>
                </a:extLst>
              </a:tr>
              <a:tr h="63129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Total Previsto – </a:t>
                      </a:r>
                      <a:r>
                        <a:rPr lang="pt-BR" sz="1700" b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Agroamigo</a:t>
                      </a:r>
                      <a:endParaRPr lang="pt-BR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pt-BR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 </a:t>
                      </a:r>
                      <a:endParaRPr lang="pt-BR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7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1.371.595.800</a:t>
                      </a:r>
                      <a:endParaRPr lang="pt-BR" sz="17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42821460"/>
                  </a:ext>
                </a:extLst>
              </a:tr>
              <a:tr h="63129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Gisha" panose="020B0502040204020203"/>
                        </a:rPr>
                        <a:t>Total Previsto FCO</a:t>
                      </a:r>
                      <a:endParaRPr lang="pt-BR" sz="17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endParaRPr lang="pt-BR" sz="17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Gisha" panose="020B0502040204020203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700" b="1" kern="1200" spc="-1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Gisha"/>
                        </a:rPr>
                        <a:t>13.715.957.998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930069"/>
                  </a:ext>
                </a:extLst>
              </a:tr>
            </a:tbl>
          </a:graphicData>
        </a:graphic>
      </p:graphicFrame>
      <p:pic>
        <p:nvPicPr>
          <p:cNvPr id="39" name="Imagem 38" descr="Gráfico, Gráfico de pizza&#10;&#10;Descrição gerada automaticamente">
            <a:extLst>
              <a:ext uri="{FF2B5EF4-FFF2-40B4-BE49-F238E27FC236}">
                <a16:creationId xmlns:a16="http://schemas.microsoft.com/office/drawing/2014/main" id="{9A8C0FC2-789B-BC26-50DE-C5E3F8C0C3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164" t="167" r="16674" b="617"/>
          <a:stretch/>
        </p:blipFill>
        <p:spPr>
          <a:xfrm>
            <a:off x="13716000" y="3390875"/>
            <a:ext cx="3862742" cy="3707283"/>
          </a:xfrm>
          <a:prstGeom prst="rect">
            <a:avLst/>
          </a:prstGeom>
        </p:spPr>
      </p:pic>
      <p:sp>
        <p:nvSpPr>
          <p:cNvPr id="40" name="Espaço Reservado para Texto 1">
            <a:extLst>
              <a:ext uri="{FF2B5EF4-FFF2-40B4-BE49-F238E27FC236}">
                <a16:creationId xmlns:a16="http://schemas.microsoft.com/office/drawing/2014/main" id="{A5B6832C-34A8-7031-EF05-0FE94B914567}"/>
              </a:ext>
            </a:extLst>
          </p:cNvPr>
          <p:cNvSpPr txBox="1">
            <a:spLocks/>
          </p:cNvSpPr>
          <p:nvPr/>
        </p:nvSpPr>
        <p:spPr>
          <a:xfrm>
            <a:off x="2036928" y="1028700"/>
            <a:ext cx="6869111" cy="71913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dirty="0">
                <a:solidFill>
                  <a:schemeClr val="tx1"/>
                </a:solidFill>
              </a:rPr>
              <a:t>RECURSO PREVISTOS PARA </a:t>
            </a:r>
            <a:r>
              <a:rPr lang="pt-BR" sz="4000" dirty="0">
                <a:solidFill>
                  <a:schemeClr val="tx1"/>
                </a:solidFill>
              </a:rPr>
              <a:t>2025</a:t>
            </a:r>
          </a:p>
        </p:txBody>
      </p:sp>
      <p:sp>
        <p:nvSpPr>
          <p:cNvPr id="3" name="Faixa para Cima 2"/>
          <p:cNvSpPr/>
          <p:nvPr/>
        </p:nvSpPr>
        <p:spPr>
          <a:xfrm>
            <a:off x="10531971" y="7055014"/>
            <a:ext cx="3733800" cy="755486"/>
          </a:xfrm>
          <a:prstGeom prst="ribbon2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597400" y="2552699"/>
            <a:ext cx="2090056" cy="4545458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9447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38A1A-80A6-397C-EE57-938552B43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5BBE235D-7504-72A6-3A16-3C137A2465B3}"/>
              </a:ext>
            </a:extLst>
          </p:cNvPr>
          <p:cNvGrpSpPr/>
          <p:nvPr/>
        </p:nvGrpSpPr>
        <p:grpSpPr>
          <a:xfrm>
            <a:off x="0" y="-30531"/>
            <a:ext cx="12920764" cy="10286999"/>
            <a:chOff x="0" y="-2"/>
            <a:chExt cx="12920764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2FAB8413-F301-091F-A676-C04A046E7B6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E720A316-D46A-4122-ED79-7904060CB103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4F2F60BB-6788-FF6A-E978-F216C370161E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7DDD93C8-3101-F844-FE2F-C5EBEA68DDB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1C5FFD38-C46A-F302-7E98-E959B6436112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A5419750-D322-7932-DA67-DD40D0182557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35653E8B-5AAE-AF94-8D62-828CC25AAD04}"/>
              </a:ext>
            </a:extLst>
          </p:cNvPr>
          <p:cNvGrpSpPr/>
          <p:nvPr/>
        </p:nvGrpSpPr>
        <p:grpSpPr>
          <a:xfrm>
            <a:off x="2656081" y="5280964"/>
            <a:ext cx="2811909" cy="1833759"/>
            <a:chOff x="952499" y="3260242"/>
            <a:chExt cx="2811909" cy="1833759"/>
          </a:xfrm>
        </p:grpSpPr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9287B1BD-EF9A-472E-552C-FE0E466D1E5E}"/>
                </a:ext>
              </a:extLst>
            </p:cNvPr>
            <p:cNvSpPr/>
            <p:nvPr/>
          </p:nvSpPr>
          <p:spPr>
            <a:xfrm>
              <a:off x="1899806" y="3260242"/>
              <a:ext cx="1064757" cy="958313"/>
            </a:xfrm>
            <a:custGeom>
              <a:avLst/>
              <a:gdLst>
                <a:gd name="connsiteX0" fmla="*/ 30956 w 258648"/>
                <a:gd name="connsiteY0" fmla="*/ 95 h 232791"/>
                <a:gd name="connsiteX1" fmla="*/ 15716 w 258648"/>
                <a:gd name="connsiteY1" fmla="*/ 15716 h 232791"/>
                <a:gd name="connsiteX2" fmla="*/ 15716 w 258648"/>
                <a:gd name="connsiteY2" fmla="*/ 100489 h 232791"/>
                <a:gd name="connsiteX3" fmla="*/ 9811 w 258648"/>
                <a:gd name="connsiteY3" fmla="*/ 104966 h 232791"/>
                <a:gd name="connsiteX4" fmla="*/ 9144 w 258648"/>
                <a:gd name="connsiteY4" fmla="*/ 112586 h 232791"/>
                <a:gd name="connsiteX5" fmla="*/ 16764 w 258648"/>
                <a:gd name="connsiteY5" fmla="*/ 113252 h 232791"/>
                <a:gd name="connsiteX6" fmla="*/ 63627 w 258648"/>
                <a:gd name="connsiteY6" fmla="*/ 96203 h 232791"/>
                <a:gd name="connsiteX7" fmla="*/ 136589 w 258648"/>
                <a:gd name="connsiteY7" fmla="*/ 169164 h 232791"/>
                <a:gd name="connsiteX8" fmla="*/ 139065 w 258648"/>
                <a:gd name="connsiteY8" fmla="*/ 174403 h 232791"/>
                <a:gd name="connsiteX9" fmla="*/ 144971 w 258648"/>
                <a:gd name="connsiteY9" fmla="*/ 174403 h 232791"/>
                <a:gd name="connsiteX10" fmla="*/ 147447 w 258648"/>
                <a:gd name="connsiteY10" fmla="*/ 169164 h 232791"/>
                <a:gd name="connsiteX11" fmla="*/ 147447 w 258648"/>
                <a:gd name="connsiteY11" fmla="*/ 165354 h 232791"/>
                <a:gd name="connsiteX12" fmla="*/ 169640 w 258648"/>
                <a:gd name="connsiteY12" fmla="*/ 165354 h 232791"/>
                <a:gd name="connsiteX13" fmla="*/ 160306 w 258648"/>
                <a:gd name="connsiteY13" fmla="*/ 191357 h 232791"/>
                <a:gd name="connsiteX14" fmla="*/ 201644 w 258648"/>
                <a:gd name="connsiteY14" fmla="*/ 232696 h 232791"/>
                <a:gd name="connsiteX15" fmla="*/ 242983 w 258648"/>
                <a:gd name="connsiteY15" fmla="*/ 191357 h 232791"/>
                <a:gd name="connsiteX16" fmla="*/ 231553 w 258648"/>
                <a:gd name="connsiteY16" fmla="*/ 162878 h 232791"/>
                <a:gd name="connsiteX17" fmla="*/ 234696 w 258648"/>
                <a:gd name="connsiteY17" fmla="*/ 160782 h 232791"/>
                <a:gd name="connsiteX18" fmla="*/ 243078 w 258648"/>
                <a:gd name="connsiteY18" fmla="*/ 150400 h 232791"/>
                <a:gd name="connsiteX19" fmla="*/ 258032 w 258648"/>
                <a:gd name="connsiteY19" fmla="*/ 109442 h 232791"/>
                <a:gd name="connsiteX20" fmla="*/ 254603 w 258648"/>
                <a:gd name="connsiteY20" fmla="*/ 96965 h 232791"/>
                <a:gd name="connsiteX21" fmla="*/ 243459 w 258648"/>
                <a:gd name="connsiteY21" fmla="*/ 93154 h 232791"/>
                <a:gd name="connsiteX22" fmla="*/ 207359 w 258648"/>
                <a:gd name="connsiteY22" fmla="*/ 93154 h 232791"/>
                <a:gd name="connsiteX23" fmla="*/ 207359 w 258648"/>
                <a:gd name="connsiteY23" fmla="*/ 62198 h 232791"/>
                <a:gd name="connsiteX24" fmla="*/ 210788 w 258648"/>
                <a:gd name="connsiteY24" fmla="*/ 47625 h 232791"/>
                <a:gd name="connsiteX25" fmla="*/ 212217 w 258648"/>
                <a:gd name="connsiteY25" fmla="*/ 46958 h 232791"/>
                <a:gd name="connsiteX26" fmla="*/ 216027 w 258648"/>
                <a:gd name="connsiteY26" fmla="*/ 45529 h 232791"/>
                <a:gd name="connsiteX27" fmla="*/ 217742 w 258648"/>
                <a:gd name="connsiteY27" fmla="*/ 41338 h 232791"/>
                <a:gd name="connsiteX28" fmla="*/ 217742 w 258648"/>
                <a:gd name="connsiteY28" fmla="*/ 30956 h 232791"/>
                <a:gd name="connsiteX29" fmla="*/ 216027 w 258648"/>
                <a:gd name="connsiteY29" fmla="*/ 27146 h 232791"/>
                <a:gd name="connsiteX30" fmla="*/ 212217 w 258648"/>
                <a:gd name="connsiteY30" fmla="*/ 25717 h 232791"/>
                <a:gd name="connsiteX31" fmla="*/ 189262 w 258648"/>
                <a:gd name="connsiteY31" fmla="*/ 32004 h 232791"/>
                <a:gd name="connsiteX32" fmla="*/ 175736 w 258648"/>
                <a:gd name="connsiteY32" fmla="*/ 61150 h 232791"/>
                <a:gd name="connsiteX33" fmla="*/ 175736 w 258648"/>
                <a:gd name="connsiteY33" fmla="*/ 93059 h 232791"/>
                <a:gd name="connsiteX34" fmla="*/ 148971 w 258648"/>
                <a:gd name="connsiteY34" fmla="*/ 93059 h 232791"/>
                <a:gd name="connsiteX35" fmla="*/ 127826 w 258648"/>
                <a:gd name="connsiteY35" fmla="*/ 14192 h 232791"/>
                <a:gd name="connsiteX36" fmla="*/ 127826 w 258648"/>
                <a:gd name="connsiteY36" fmla="*/ 14192 h 232791"/>
                <a:gd name="connsiteX37" fmla="*/ 123349 w 258648"/>
                <a:gd name="connsiteY37" fmla="*/ 4858 h 232791"/>
                <a:gd name="connsiteX38" fmla="*/ 112586 w 258648"/>
                <a:gd name="connsiteY38" fmla="*/ 0 h 232791"/>
                <a:gd name="connsiteX39" fmla="*/ 30956 w 258648"/>
                <a:gd name="connsiteY39" fmla="*/ 0 h 232791"/>
                <a:gd name="connsiteX40" fmla="*/ 30956 w 258648"/>
                <a:gd name="connsiteY40" fmla="*/ 10478 h 232791"/>
                <a:gd name="connsiteX41" fmla="*/ 112205 w 258648"/>
                <a:gd name="connsiteY41" fmla="*/ 10478 h 232791"/>
                <a:gd name="connsiteX42" fmla="*/ 115348 w 258648"/>
                <a:gd name="connsiteY42" fmla="*/ 11906 h 232791"/>
                <a:gd name="connsiteX43" fmla="*/ 117443 w 258648"/>
                <a:gd name="connsiteY43" fmla="*/ 16764 h 232791"/>
                <a:gd name="connsiteX44" fmla="*/ 117443 w 258648"/>
                <a:gd name="connsiteY44" fmla="*/ 16764 h 232791"/>
                <a:gd name="connsiteX45" fmla="*/ 140018 w 258648"/>
                <a:gd name="connsiteY45" fmla="*/ 99822 h 232791"/>
                <a:gd name="connsiteX46" fmla="*/ 144875 w 258648"/>
                <a:gd name="connsiteY46" fmla="*/ 103632 h 232791"/>
                <a:gd name="connsiteX47" fmla="*/ 178880 w 258648"/>
                <a:gd name="connsiteY47" fmla="*/ 103632 h 232791"/>
                <a:gd name="connsiteX48" fmla="*/ 182690 w 258648"/>
                <a:gd name="connsiteY48" fmla="*/ 103632 h 232791"/>
                <a:gd name="connsiteX49" fmla="*/ 199739 w 258648"/>
                <a:gd name="connsiteY49" fmla="*/ 103632 h 232791"/>
                <a:gd name="connsiteX50" fmla="*/ 203549 w 258648"/>
                <a:gd name="connsiteY50" fmla="*/ 103632 h 232791"/>
                <a:gd name="connsiteX51" fmla="*/ 243173 w 258648"/>
                <a:gd name="connsiteY51" fmla="*/ 103632 h 232791"/>
                <a:gd name="connsiteX52" fmla="*/ 247650 w 258648"/>
                <a:gd name="connsiteY52" fmla="*/ 105061 h 232791"/>
                <a:gd name="connsiteX53" fmla="*/ 248031 w 258648"/>
                <a:gd name="connsiteY53" fmla="*/ 106108 h 232791"/>
                <a:gd name="connsiteX54" fmla="*/ 233077 w 258648"/>
                <a:gd name="connsiteY54" fmla="*/ 147066 h 232791"/>
                <a:gd name="connsiteX55" fmla="*/ 228219 w 258648"/>
                <a:gd name="connsiteY55" fmla="*/ 152591 h 232791"/>
                <a:gd name="connsiteX56" fmla="*/ 221933 w 258648"/>
                <a:gd name="connsiteY56" fmla="*/ 155353 h 232791"/>
                <a:gd name="connsiteX57" fmla="*/ 145828 w 258648"/>
                <a:gd name="connsiteY57" fmla="*/ 155353 h 232791"/>
                <a:gd name="connsiteX58" fmla="*/ 63532 w 258648"/>
                <a:gd name="connsiteY58" fmla="*/ 85534 h 232791"/>
                <a:gd name="connsiteX59" fmla="*/ 26003 w 258648"/>
                <a:gd name="connsiteY59" fmla="*/ 94202 h 232791"/>
                <a:gd name="connsiteX60" fmla="*/ 26003 w 258648"/>
                <a:gd name="connsiteY60" fmla="*/ 15716 h 232791"/>
                <a:gd name="connsiteX61" fmla="*/ 30861 w 258648"/>
                <a:gd name="connsiteY61" fmla="*/ 10478 h 232791"/>
                <a:gd name="connsiteX62" fmla="*/ 30861 w 258648"/>
                <a:gd name="connsiteY62" fmla="*/ 10478 h 232791"/>
                <a:gd name="connsiteX63" fmla="*/ 40291 w 258648"/>
                <a:gd name="connsiteY63" fmla="*/ 20860 h 232791"/>
                <a:gd name="connsiteX64" fmla="*/ 36100 w 258648"/>
                <a:gd name="connsiteY64" fmla="*/ 26099 h 232791"/>
                <a:gd name="connsiteX65" fmla="*/ 36100 w 258648"/>
                <a:gd name="connsiteY65" fmla="*/ 72295 h 232791"/>
                <a:gd name="connsiteX66" fmla="*/ 41339 w 258648"/>
                <a:gd name="connsiteY66" fmla="*/ 77533 h 232791"/>
                <a:gd name="connsiteX67" fmla="*/ 118491 w 258648"/>
                <a:gd name="connsiteY67" fmla="*/ 77533 h 232791"/>
                <a:gd name="connsiteX68" fmla="*/ 122682 w 258648"/>
                <a:gd name="connsiteY68" fmla="*/ 75819 h 232791"/>
                <a:gd name="connsiteX69" fmla="*/ 123349 w 258648"/>
                <a:gd name="connsiteY69" fmla="*/ 71342 h 232791"/>
                <a:gd name="connsiteX70" fmla="*/ 110871 w 258648"/>
                <a:gd name="connsiteY70" fmla="*/ 24765 h 232791"/>
                <a:gd name="connsiteX71" fmla="*/ 106013 w 258648"/>
                <a:gd name="connsiteY71" fmla="*/ 20955 h 232791"/>
                <a:gd name="connsiteX72" fmla="*/ 40386 w 258648"/>
                <a:gd name="connsiteY72" fmla="*/ 20955 h 232791"/>
                <a:gd name="connsiteX73" fmla="*/ 46577 w 258648"/>
                <a:gd name="connsiteY73" fmla="*/ 30956 h 232791"/>
                <a:gd name="connsiteX74" fmla="*/ 102108 w 258648"/>
                <a:gd name="connsiteY74" fmla="*/ 30956 h 232791"/>
                <a:gd name="connsiteX75" fmla="*/ 111824 w 258648"/>
                <a:gd name="connsiteY75" fmla="*/ 67437 h 232791"/>
                <a:gd name="connsiteX76" fmla="*/ 46482 w 258648"/>
                <a:gd name="connsiteY76" fmla="*/ 67437 h 232791"/>
                <a:gd name="connsiteX77" fmla="*/ 46482 w 258648"/>
                <a:gd name="connsiteY77" fmla="*/ 30956 h 232791"/>
                <a:gd name="connsiteX78" fmla="*/ 206312 w 258648"/>
                <a:gd name="connsiteY78" fmla="*/ 37243 h 232791"/>
                <a:gd name="connsiteX79" fmla="*/ 206312 w 258648"/>
                <a:gd name="connsiteY79" fmla="*/ 37909 h 232791"/>
                <a:gd name="connsiteX80" fmla="*/ 203168 w 258648"/>
                <a:gd name="connsiteY80" fmla="*/ 39624 h 232791"/>
                <a:gd name="connsiteX81" fmla="*/ 196215 w 258648"/>
                <a:gd name="connsiteY81" fmla="*/ 62198 h 232791"/>
                <a:gd name="connsiteX82" fmla="*/ 196215 w 258648"/>
                <a:gd name="connsiteY82" fmla="*/ 93154 h 232791"/>
                <a:gd name="connsiteX83" fmla="*/ 186500 w 258648"/>
                <a:gd name="connsiteY83" fmla="*/ 93154 h 232791"/>
                <a:gd name="connsiteX84" fmla="*/ 186500 w 258648"/>
                <a:gd name="connsiteY84" fmla="*/ 61246 h 232791"/>
                <a:gd name="connsiteX85" fmla="*/ 194881 w 258648"/>
                <a:gd name="connsiteY85" fmla="*/ 41148 h 232791"/>
                <a:gd name="connsiteX86" fmla="*/ 206312 w 258648"/>
                <a:gd name="connsiteY86" fmla="*/ 37338 h 232791"/>
                <a:gd name="connsiteX87" fmla="*/ 206312 w 258648"/>
                <a:gd name="connsiteY87" fmla="*/ 37338 h 232791"/>
                <a:gd name="connsiteX88" fmla="*/ 62198 w 258648"/>
                <a:gd name="connsiteY88" fmla="*/ 108775 h 232791"/>
                <a:gd name="connsiteX89" fmla="*/ 0 w 258648"/>
                <a:gd name="connsiteY89" fmla="*/ 170593 h 232791"/>
                <a:gd name="connsiteX90" fmla="*/ 62198 w 258648"/>
                <a:gd name="connsiteY90" fmla="*/ 232791 h 232791"/>
                <a:gd name="connsiteX91" fmla="*/ 124016 w 258648"/>
                <a:gd name="connsiteY91" fmla="*/ 170593 h 232791"/>
                <a:gd name="connsiteX92" fmla="*/ 62198 w 258648"/>
                <a:gd name="connsiteY92" fmla="*/ 108775 h 232791"/>
                <a:gd name="connsiteX93" fmla="*/ 62198 w 258648"/>
                <a:gd name="connsiteY93" fmla="*/ 108775 h 232791"/>
                <a:gd name="connsiteX94" fmla="*/ 62198 w 258648"/>
                <a:gd name="connsiteY94" fmla="*/ 118872 h 232791"/>
                <a:gd name="connsiteX95" fmla="*/ 113633 w 258648"/>
                <a:gd name="connsiteY95" fmla="*/ 170593 h 232791"/>
                <a:gd name="connsiteX96" fmla="*/ 62198 w 258648"/>
                <a:gd name="connsiteY96" fmla="*/ 222313 h 232791"/>
                <a:gd name="connsiteX97" fmla="*/ 56674 w 258648"/>
                <a:gd name="connsiteY97" fmla="*/ 221933 h 232791"/>
                <a:gd name="connsiteX98" fmla="*/ 51435 w 258648"/>
                <a:gd name="connsiteY98" fmla="*/ 221266 h 232791"/>
                <a:gd name="connsiteX99" fmla="*/ 10478 w 258648"/>
                <a:gd name="connsiteY99" fmla="*/ 170593 h 232791"/>
                <a:gd name="connsiteX100" fmla="*/ 10859 w 258648"/>
                <a:gd name="connsiteY100" fmla="*/ 165354 h 232791"/>
                <a:gd name="connsiteX101" fmla="*/ 62294 w 258648"/>
                <a:gd name="connsiteY101" fmla="*/ 118777 h 232791"/>
                <a:gd name="connsiteX102" fmla="*/ 62294 w 258648"/>
                <a:gd name="connsiteY102" fmla="*/ 118777 h 232791"/>
                <a:gd name="connsiteX103" fmla="*/ 61532 w 258648"/>
                <a:gd name="connsiteY103" fmla="*/ 142113 h 232791"/>
                <a:gd name="connsiteX104" fmla="*/ 61151 w 258648"/>
                <a:gd name="connsiteY104" fmla="*/ 142494 h 232791"/>
                <a:gd name="connsiteX105" fmla="*/ 60103 w 258648"/>
                <a:gd name="connsiteY105" fmla="*/ 142494 h 232791"/>
                <a:gd name="connsiteX106" fmla="*/ 60103 w 258648"/>
                <a:gd name="connsiteY106" fmla="*/ 142875 h 232791"/>
                <a:gd name="connsiteX107" fmla="*/ 33719 w 258648"/>
                <a:gd name="connsiteY107" fmla="*/ 170688 h 232791"/>
                <a:gd name="connsiteX108" fmla="*/ 62198 w 258648"/>
                <a:gd name="connsiteY108" fmla="*/ 199168 h 232791"/>
                <a:gd name="connsiteX109" fmla="*/ 90678 w 258648"/>
                <a:gd name="connsiteY109" fmla="*/ 170688 h 232791"/>
                <a:gd name="connsiteX110" fmla="*/ 64675 w 258648"/>
                <a:gd name="connsiteY110" fmla="*/ 142875 h 232791"/>
                <a:gd name="connsiteX111" fmla="*/ 64008 w 258648"/>
                <a:gd name="connsiteY111" fmla="*/ 142494 h 232791"/>
                <a:gd name="connsiteX112" fmla="*/ 62579 w 258648"/>
                <a:gd name="connsiteY112" fmla="*/ 142113 h 232791"/>
                <a:gd name="connsiteX113" fmla="*/ 61532 w 258648"/>
                <a:gd name="connsiteY113" fmla="*/ 142113 h 232791"/>
                <a:gd name="connsiteX114" fmla="*/ 61913 w 258648"/>
                <a:gd name="connsiteY114" fmla="*/ 152495 h 232791"/>
                <a:gd name="connsiteX115" fmla="*/ 62294 w 258648"/>
                <a:gd name="connsiteY115" fmla="*/ 152495 h 232791"/>
                <a:gd name="connsiteX116" fmla="*/ 80391 w 258648"/>
                <a:gd name="connsiteY116" fmla="*/ 170593 h 232791"/>
                <a:gd name="connsiteX117" fmla="*/ 62294 w 258648"/>
                <a:gd name="connsiteY117" fmla="*/ 188690 h 232791"/>
                <a:gd name="connsiteX118" fmla="*/ 44196 w 258648"/>
                <a:gd name="connsiteY118" fmla="*/ 170593 h 232791"/>
                <a:gd name="connsiteX119" fmla="*/ 61913 w 258648"/>
                <a:gd name="connsiteY119" fmla="*/ 152495 h 232791"/>
                <a:gd name="connsiteX120" fmla="*/ 61913 w 258648"/>
                <a:gd name="connsiteY120" fmla="*/ 152495 h 232791"/>
                <a:gd name="connsiteX121" fmla="*/ 184214 w 258648"/>
                <a:gd name="connsiteY121" fmla="*/ 165354 h 232791"/>
                <a:gd name="connsiteX122" fmla="*/ 201263 w 258648"/>
                <a:gd name="connsiteY122" fmla="*/ 165354 h 232791"/>
                <a:gd name="connsiteX123" fmla="*/ 200882 w 258648"/>
                <a:gd name="connsiteY123" fmla="*/ 165735 h 232791"/>
                <a:gd name="connsiteX124" fmla="*/ 199835 w 258648"/>
                <a:gd name="connsiteY124" fmla="*/ 165735 h 232791"/>
                <a:gd name="connsiteX125" fmla="*/ 199454 w 258648"/>
                <a:gd name="connsiteY125" fmla="*/ 166116 h 232791"/>
                <a:gd name="connsiteX126" fmla="*/ 175831 w 258648"/>
                <a:gd name="connsiteY126" fmla="*/ 191453 h 232791"/>
                <a:gd name="connsiteX127" fmla="*/ 201549 w 258648"/>
                <a:gd name="connsiteY127" fmla="*/ 217170 h 232791"/>
                <a:gd name="connsiteX128" fmla="*/ 227552 w 258648"/>
                <a:gd name="connsiteY128" fmla="*/ 191453 h 232791"/>
                <a:gd name="connsiteX129" fmla="*/ 203930 w 258648"/>
                <a:gd name="connsiteY129" fmla="*/ 166116 h 232791"/>
                <a:gd name="connsiteX130" fmla="*/ 203549 w 258648"/>
                <a:gd name="connsiteY130" fmla="*/ 165735 h 232791"/>
                <a:gd name="connsiteX131" fmla="*/ 202502 w 258648"/>
                <a:gd name="connsiteY131" fmla="*/ 165354 h 232791"/>
                <a:gd name="connsiteX132" fmla="*/ 219170 w 258648"/>
                <a:gd name="connsiteY132" fmla="*/ 165354 h 232791"/>
                <a:gd name="connsiteX133" fmla="*/ 219837 w 258648"/>
                <a:gd name="connsiteY133" fmla="*/ 166021 h 232791"/>
                <a:gd name="connsiteX134" fmla="*/ 232696 w 258648"/>
                <a:gd name="connsiteY134" fmla="*/ 191357 h 232791"/>
                <a:gd name="connsiteX135" fmla="*/ 201454 w 258648"/>
                <a:gd name="connsiteY135" fmla="*/ 222313 h 232791"/>
                <a:gd name="connsiteX136" fmla="*/ 170498 w 258648"/>
                <a:gd name="connsiteY136" fmla="*/ 191357 h 232791"/>
                <a:gd name="connsiteX137" fmla="*/ 182690 w 258648"/>
                <a:gd name="connsiteY137" fmla="*/ 166688 h 232791"/>
                <a:gd name="connsiteX138" fmla="*/ 184118 w 258648"/>
                <a:gd name="connsiteY138" fmla="*/ 165259 h 232791"/>
                <a:gd name="connsiteX139" fmla="*/ 184118 w 258648"/>
                <a:gd name="connsiteY139" fmla="*/ 165259 h 232791"/>
                <a:gd name="connsiteX140" fmla="*/ 201549 w 258648"/>
                <a:gd name="connsiteY140" fmla="*/ 175736 h 232791"/>
                <a:gd name="connsiteX141" fmla="*/ 217170 w 258648"/>
                <a:gd name="connsiteY141" fmla="*/ 191357 h 232791"/>
                <a:gd name="connsiteX142" fmla="*/ 201549 w 258648"/>
                <a:gd name="connsiteY142" fmla="*/ 206597 h 232791"/>
                <a:gd name="connsiteX143" fmla="*/ 186309 w 258648"/>
                <a:gd name="connsiteY143" fmla="*/ 191357 h 232791"/>
                <a:gd name="connsiteX144" fmla="*/ 201549 w 258648"/>
                <a:gd name="connsiteY144" fmla="*/ 175736 h 232791"/>
                <a:gd name="connsiteX145" fmla="*/ 201549 w 258648"/>
                <a:gd name="connsiteY145" fmla="*/ 175736 h 23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258648" h="232791">
                  <a:moveTo>
                    <a:pt x="30956" y="95"/>
                  </a:moveTo>
                  <a:cubicBezTo>
                    <a:pt x="22574" y="95"/>
                    <a:pt x="15716" y="7049"/>
                    <a:pt x="15716" y="15716"/>
                  </a:cubicBezTo>
                  <a:lnTo>
                    <a:pt x="15716" y="100489"/>
                  </a:lnTo>
                  <a:cubicBezTo>
                    <a:pt x="13621" y="101917"/>
                    <a:pt x="11525" y="103251"/>
                    <a:pt x="9811" y="104966"/>
                  </a:cubicBezTo>
                  <a:cubicBezTo>
                    <a:pt x="7334" y="107061"/>
                    <a:pt x="7049" y="110490"/>
                    <a:pt x="9144" y="112586"/>
                  </a:cubicBezTo>
                  <a:cubicBezTo>
                    <a:pt x="10859" y="115062"/>
                    <a:pt x="14383" y="115348"/>
                    <a:pt x="16764" y="113252"/>
                  </a:cubicBezTo>
                  <a:cubicBezTo>
                    <a:pt x="29623" y="102489"/>
                    <a:pt x="45625" y="96203"/>
                    <a:pt x="63627" y="96203"/>
                  </a:cubicBezTo>
                  <a:cubicBezTo>
                    <a:pt x="103918" y="96203"/>
                    <a:pt x="136589" y="128873"/>
                    <a:pt x="136589" y="169164"/>
                  </a:cubicBezTo>
                  <a:cubicBezTo>
                    <a:pt x="136208" y="171259"/>
                    <a:pt x="137255" y="173355"/>
                    <a:pt x="139065" y="174403"/>
                  </a:cubicBezTo>
                  <a:cubicBezTo>
                    <a:pt x="140780" y="175450"/>
                    <a:pt x="143256" y="175450"/>
                    <a:pt x="144971" y="174403"/>
                  </a:cubicBezTo>
                  <a:cubicBezTo>
                    <a:pt x="146685" y="173355"/>
                    <a:pt x="147733" y="171259"/>
                    <a:pt x="147447" y="169164"/>
                  </a:cubicBezTo>
                  <a:lnTo>
                    <a:pt x="147447" y="165354"/>
                  </a:lnTo>
                  <a:lnTo>
                    <a:pt x="169640" y="165354"/>
                  </a:lnTo>
                  <a:cubicBezTo>
                    <a:pt x="163735" y="172688"/>
                    <a:pt x="160306" y="181356"/>
                    <a:pt x="160306" y="191357"/>
                  </a:cubicBezTo>
                  <a:cubicBezTo>
                    <a:pt x="160306" y="213932"/>
                    <a:pt x="179070" y="232696"/>
                    <a:pt x="201644" y="232696"/>
                  </a:cubicBezTo>
                  <a:cubicBezTo>
                    <a:pt x="224219" y="232696"/>
                    <a:pt x="242983" y="213932"/>
                    <a:pt x="242983" y="191357"/>
                  </a:cubicBezTo>
                  <a:cubicBezTo>
                    <a:pt x="242983" y="180213"/>
                    <a:pt x="238792" y="170212"/>
                    <a:pt x="231553" y="162878"/>
                  </a:cubicBezTo>
                  <a:cubicBezTo>
                    <a:pt x="232601" y="162211"/>
                    <a:pt x="233648" y="161449"/>
                    <a:pt x="234696" y="160782"/>
                  </a:cubicBezTo>
                  <a:cubicBezTo>
                    <a:pt x="238125" y="158305"/>
                    <a:pt x="241268" y="154877"/>
                    <a:pt x="243078" y="150400"/>
                  </a:cubicBezTo>
                  <a:lnTo>
                    <a:pt x="258032" y="109442"/>
                  </a:lnTo>
                  <a:cubicBezTo>
                    <a:pt x="259747" y="104966"/>
                    <a:pt x="257651" y="99727"/>
                    <a:pt x="254603" y="96965"/>
                  </a:cubicBezTo>
                  <a:cubicBezTo>
                    <a:pt x="251460" y="94202"/>
                    <a:pt x="247650" y="93154"/>
                    <a:pt x="243459" y="93154"/>
                  </a:cubicBezTo>
                  <a:lnTo>
                    <a:pt x="207359" y="93154"/>
                  </a:lnTo>
                  <a:lnTo>
                    <a:pt x="207359" y="62198"/>
                  </a:lnTo>
                  <a:cubicBezTo>
                    <a:pt x="207359" y="52102"/>
                    <a:pt x="209836" y="48673"/>
                    <a:pt x="210788" y="47625"/>
                  </a:cubicBezTo>
                  <a:cubicBezTo>
                    <a:pt x="211455" y="46958"/>
                    <a:pt x="211836" y="46958"/>
                    <a:pt x="212217" y="46958"/>
                  </a:cubicBezTo>
                  <a:cubicBezTo>
                    <a:pt x="213646" y="46958"/>
                    <a:pt x="214979" y="46577"/>
                    <a:pt x="216027" y="45529"/>
                  </a:cubicBezTo>
                  <a:cubicBezTo>
                    <a:pt x="217075" y="44482"/>
                    <a:pt x="217742" y="42767"/>
                    <a:pt x="217742" y="41338"/>
                  </a:cubicBezTo>
                  <a:lnTo>
                    <a:pt x="217742" y="30956"/>
                  </a:lnTo>
                  <a:cubicBezTo>
                    <a:pt x="217742" y="29528"/>
                    <a:pt x="217075" y="28194"/>
                    <a:pt x="216027" y="27146"/>
                  </a:cubicBezTo>
                  <a:cubicBezTo>
                    <a:pt x="214979" y="26099"/>
                    <a:pt x="213551" y="25717"/>
                    <a:pt x="212217" y="25717"/>
                  </a:cubicBezTo>
                  <a:cubicBezTo>
                    <a:pt x="205645" y="25717"/>
                    <a:pt x="196977" y="26765"/>
                    <a:pt x="189262" y="32004"/>
                  </a:cubicBezTo>
                  <a:cubicBezTo>
                    <a:pt x="181642" y="37243"/>
                    <a:pt x="175736" y="46958"/>
                    <a:pt x="175736" y="61150"/>
                  </a:cubicBezTo>
                  <a:lnTo>
                    <a:pt x="175736" y="93059"/>
                  </a:lnTo>
                  <a:lnTo>
                    <a:pt x="148971" y="93059"/>
                  </a:lnTo>
                  <a:lnTo>
                    <a:pt x="127826" y="14192"/>
                  </a:lnTo>
                  <a:lnTo>
                    <a:pt x="127826" y="14192"/>
                  </a:lnTo>
                  <a:cubicBezTo>
                    <a:pt x="126778" y="10763"/>
                    <a:pt x="125349" y="7620"/>
                    <a:pt x="123349" y="4858"/>
                  </a:cubicBezTo>
                  <a:cubicBezTo>
                    <a:pt x="120587" y="2096"/>
                    <a:pt x="116777" y="0"/>
                    <a:pt x="112586" y="0"/>
                  </a:cubicBezTo>
                  <a:lnTo>
                    <a:pt x="30956" y="0"/>
                  </a:lnTo>
                  <a:close/>
                  <a:moveTo>
                    <a:pt x="30956" y="10478"/>
                  </a:moveTo>
                  <a:lnTo>
                    <a:pt x="112205" y="10478"/>
                  </a:lnTo>
                  <a:cubicBezTo>
                    <a:pt x="113633" y="10478"/>
                    <a:pt x="114300" y="10858"/>
                    <a:pt x="115348" y="11906"/>
                  </a:cubicBezTo>
                  <a:cubicBezTo>
                    <a:pt x="116015" y="12573"/>
                    <a:pt x="116777" y="14669"/>
                    <a:pt x="117443" y="16764"/>
                  </a:cubicBezTo>
                  <a:lnTo>
                    <a:pt x="117443" y="16764"/>
                  </a:lnTo>
                  <a:lnTo>
                    <a:pt x="140018" y="99822"/>
                  </a:lnTo>
                  <a:cubicBezTo>
                    <a:pt x="140399" y="101917"/>
                    <a:pt x="142494" y="103632"/>
                    <a:pt x="144875" y="103632"/>
                  </a:cubicBezTo>
                  <a:lnTo>
                    <a:pt x="178880" y="103632"/>
                  </a:lnTo>
                  <a:cubicBezTo>
                    <a:pt x="180308" y="104013"/>
                    <a:pt x="181642" y="104013"/>
                    <a:pt x="182690" y="103632"/>
                  </a:cubicBezTo>
                  <a:lnTo>
                    <a:pt x="199739" y="103632"/>
                  </a:lnTo>
                  <a:cubicBezTo>
                    <a:pt x="200787" y="104013"/>
                    <a:pt x="202216" y="104013"/>
                    <a:pt x="203549" y="103632"/>
                  </a:cubicBezTo>
                  <a:lnTo>
                    <a:pt x="243173" y="103632"/>
                  </a:lnTo>
                  <a:cubicBezTo>
                    <a:pt x="244888" y="103632"/>
                    <a:pt x="246983" y="104299"/>
                    <a:pt x="247650" y="105061"/>
                  </a:cubicBezTo>
                  <a:cubicBezTo>
                    <a:pt x="248317" y="105728"/>
                    <a:pt x="248317" y="105061"/>
                    <a:pt x="248031" y="106108"/>
                  </a:cubicBezTo>
                  <a:lnTo>
                    <a:pt x="233077" y="147066"/>
                  </a:lnTo>
                  <a:cubicBezTo>
                    <a:pt x="232696" y="148495"/>
                    <a:pt x="230600" y="150876"/>
                    <a:pt x="228219" y="152591"/>
                  </a:cubicBezTo>
                  <a:cubicBezTo>
                    <a:pt x="225838" y="154305"/>
                    <a:pt x="222980" y="155353"/>
                    <a:pt x="221933" y="155353"/>
                  </a:cubicBezTo>
                  <a:lnTo>
                    <a:pt x="145828" y="155353"/>
                  </a:lnTo>
                  <a:cubicBezTo>
                    <a:pt x="139256" y="115729"/>
                    <a:pt x="104870" y="85534"/>
                    <a:pt x="63532" y="85534"/>
                  </a:cubicBezTo>
                  <a:cubicBezTo>
                    <a:pt x="50006" y="85534"/>
                    <a:pt x="37148" y="88678"/>
                    <a:pt x="26003" y="94202"/>
                  </a:cubicBezTo>
                  <a:lnTo>
                    <a:pt x="26003" y="15716"/>
                  </a:lnTo>
                  <a:cubicBezTo>
                    <a:pt x="26003" y="12573"/>
                    <a:pt x="28099" y="10478"/>
                    <a:pt x="30861" y="10478"/>
                  </a:cubicBezTo>
                  <a:lnTo>
                    <a:pt x="30861" y="10478"/>
                  </a:lnTo>
                  <a:close/>
                  <a:moveTo>
                    <a:pt x="40291" y="20860"/>
                  </a:moveTo>
                  <a:cubicBezTo>
                    <a:pt x="37814" y="21241"/>
                    <a:pt x="36100" y="23336"/>
                    <a:pt x="36100" y="26099"/>
                  </a:cubicBezTo>
                  <a:lnTo>
                    <a:pt x="36100" y="72295"/>
                  </a:lnTo>
                  <a:cubicBezTo>
                    <a:pt x="36100" y="75438"/>
                    <a:pt x="38576" y="77533"/>
                    <a:pt x="41339" y="77533"/>
                  </a:cubicBezTo>
                  <a:lnTo>
                    <a:pt x="118491" y="77533"/>
                  </a:lnTo>
                  <a:cubicBezTo>
                    <a:pt x="120206" y="77533"/>
                    <a:pt x="121634" y="76867"/>
                    <a:pt x="122682" y="75819"/>
                  </a:cubicBezTo>
                  <a:cubicBezTo>
                    <a:pt x="123730" y="74390"/>
                    <a:pt x="124111" y="72676"/>
                    <a:pt x="123349" y="71342"/>
                  </a:cubicBezTo>
                  <a:lnTo>
                    <a:pt x="110871" y="24765"/>
                  </a:lnTo>
                  <a:cubicBezTo>
                    <a:pt x="110204" y="22288"/>
                    <a:pt x="108109" y="20955"/>
                    <a:pt x="106013" y="20955"/>
                  </a:cubicBezTo>
                  <a:lnTo>
                    <a:pt x="40386" y="20955"/>
                  </a:lnTo>
                  <a:close/>
                  <a:moveTo>
                    <a:pt x="46577" y="30956"/>
                  </a:moveTo>
                  <a:lnTo>
                    <a:pt x="102108" y="30956"/>
                  </a:lnTo>
                  <a:lnTo>
                    <a:pt x="111824" y="67437"/>
                  </a:lnTo>
                  <a:lnTo>
                    <a:pt x="46482" y="67437"/>
                  </a:lnTo>
                  <a:lnTo>
                    <a:pt x="46482" y="30956"/>
                  </a:lnTo>
                  <a:close/>
                  <a:moveTo>
                    <a:pt x="206312" y="37243"/>
                  </a:moveTo>
                  <a:lnTo>
                    <a:pt x="206312" y="37909"/>
                  </a:lnTo>
                  <a:cubicBezTo>
                    <a:pt x="205264" y="38576"/>
                    <a:pt x="204216" y="38576"/>
                    <a:pt x="203168" y="39624"/>
                  </a:cubicBezTo>
                  <a:cubicBezTo>
                    <a:pt x="198977" y="43815"/>
                    <a:pt x="196215" y="50387"/>
                    <a:pt x="196215" y="62198"/>
                  </a:cubicBezTo>
                  <a:lnTo>
                    <a:pt x="196215" y="93154"/>
                  </a:lnTo>
                  <a:lnTo>
                    <a:pt x="186500" y="93154"/>
                  </a:lnTo>
                  <a:lnTo>
                    <a:pt x="186500" y="61246"/>
                  </a:lnTo>
                  <a:cubicBezTo>
                    <a:pt x="186500" y="49816"/>
                    <a:pt x="189929" y="44196"/>
                    <a:pt x="194881" y="41148"/>
                  </a:cubicBezTo>
                  <a:cubicBezTo>
                    <a:pt x="198311" y="38671"/>
                    <a:pt x="202502" y="38005"/>
                    <a:pt x="206312" y="37338"/>
                  </a:cubicBezTo>
                  <a:lnTo>
                    <a:pt x="206312" y="37338"/>
                  </a:lnTo>
                  <a:close/>
                  <a:moveTo>
                    <a:pt x="62198" y="108775"/>
                  </a:moveTo>
                  <a:cubicBezTo>
                    <a:pt x="27813" y="108775"/>
                    <a:pt x="0" y="136588"/>
                    <a:pt x="0" y="170593"/>
                  </a:cubicBezTo>
                  <a:cubicBezTo>
                    <a:pt x="0" y="204597"/>
                    <a:pt x="27813" y="232791"/>
                    <a:pt x="62198" y="232791"/>
                  </a:cubicBezTo>
                  <a:cubicBezTo>
                    <a:pt x="96584" y="232791"/>
                    <a:pt x="124016" y="204978"/>
                    <a:pt x="124016" y="170593"/>
                  </a:cubicBezTo>
                  <a:cubicBezTo>
                    <a:pt x="124016" y="136208"/>
                    <a:pt x="96203" y="108775"/>
                    <a:pt x="62198" y="108775"/>
                  </a:cubicBezTo>
                  <a:lnTo>
                    <a:pt x="62198" y="108775"/>
                  </a:lnTo>
                  <a:close/>
                  <a:moveTo>
                    <a:pt x="62198" y="118872"/>
                  </a:moveTo>
                  <a:cubicBezTo>
                    <a:pt x="90678" y="118872"/>
                    <a:pt x="113633" y="142113"/>
                    <a:pt x="113633" y="170593"/>
                  </a:cubicBezTo>
                  <a:cubicBezTo>
                    <a:pt x="113633" y="199073"/>
                    <a:pt x="90678" y="222313"/>
                    <a:pt x="62198" y="222313"/>
                  </a:cubicBezTo>
                  <a:cubicBezTo>
                    <a:pt x="60484" y="222313"/>
                    <a:pt x="58388" y="222313"/>
                    <a:pt x="56674" y="221933"/>
                  </a:cubicBezTo>
                  <a:cubicBezTo>
                    <a:pt x="54959" y="221552"/>
                    <a:pt x="53245" y="221552"/>
                    <a:pt x="51435" y="221266"/>
                  </a:cubicBezTo>
                  <a:cubicBezTo>
                    <a:pt x="28194" y="216408"/>
                    <a:pt x="10478" y="195548"/>
                    <a:pt x="10478" y="170593"/>
                  </a:cubicBezTo>
                  <a:cubicBezTo>
                    <a:pt x="10478" y="168878"/>
                    <a:pt x="10478" y="167164"/>
                    <a:pt x="10859" y="165354"/>
                  </a:cubicBezTo>
                  <a:cubicBezTo>
                    <a:pt x="13335" y="139351"/>
                    <a:pt x="35528" y="118777"/>
                    <a:pt x="62294" y="118777"/>
                  </a:cubicBezTo>
                  <a:lnTo>
                    <a:pt x="62294" y="118777"/>
                  </a:lnTo>
                  <a:close/>
                  <a:moveTo>
                    <a:pt x="61532" y="142113"/>
                  </a:moveTo>
                  <a:lnTo>
                    <a:pt x="61151" y="142494"/>
                  </a:lnTo>
                  <a:lnTo>
                    <a:pt x="60103" y="142494"/>
                  </a:lnTo>
                  <a:lnTo>
                    <a:pt x="60103" y="142875"/>
                  </a:lnTo>
                  <a:cubicBezTo>
                    <a:pt x="45530" y="143923"/>
                    <a:pt x="33719" y="155734"/>
                    <a:pt x="33719" y="170688"/>
                  </a:cubicBezTo>
                  <a:cubicBezTo>
                    <a:pt x="33719" y="185642"/>
                    <a:pt x="46577" y="199168"/>
                    <a:pt x="62198" y="199168"/>
                  </a:cubicBezTo>
                  <a:cubicBezTo>
                    <a:pt x="77819" y="199168"/>
                    <a:pt x="90678" y="186309"/>
                    <a:pt x="90678" y="170688"/>
                  </a:cubicBezTo>
                  <a:cubicBezTo>
                    <a:pt x="90678" y="156115"/>
                    <a:pt x="78867" y="143923"/>
                    <a:pt x="64675" y="142875"/>
                  </a:cubicBezTo>
                  <a:cubicBezTo>
                    <a:pt x="64294" y="142875"/>
                    <a:pt x="64294" y="142494"/>
                    <a:pt x="64008" y="142494"/>
                  </a:cubicBezTo>
                  <a:cubicBezTo>
                    <a:pt x="63722" y="142494"/>
                    <a:pt x="62960" y="142113"/>
                    <a:pt x="62579" y="142113"/>
                  </a:cubicBezTo>
                  <a:lnTo>
                    <a:pt x="61532" y="142113"/>
                  </a:lnTo>
                  <a:close/>
                  <a:moveTo>
                    <a:pt x="61913" y="152495"/>
                  </a:moveTo>
                  <a:lnTo>
                    <a:pt x="62294" y="152495"/>
                  </a:lnTo>
                  <a:cubicBezTo>
                    <a:pt x="72390" y="152495"/>
                    <a:pt x="80391" y="160496"/>
                    <a:pt x="80391" y="170593"/>
                  </a:cubicBezTo>
                  <a:cubicBezTo>
                    <a:pt x="80391" y="180689"/>
                    <a:pt x="72009" y="188690"/>
                    <a:pt x="62294" y="188690"/>
                  </a:cubicBezTo>
                  <a:cubicBezTo>
                    <a:pt x="52578" y="188690"/>
                    <a:pt x="44196" y="180689"/>
                    <a:pt x="44196" y="170593"/>
                  </a:cubicBezTo>
                  <a:cubicBezTo>
                    <a:pt x="44196" y="160496"/>
                    <a:pt x="51816" y="152876"/>
                    <a:pt x="61913" y="152495"/>
                  </a:cubicBezTo>
                  <a:lnTo>
                    <a:pt x="61913" y="152495"/>
                  </a:lnTo>
                  <a:close/>
                  <a:moveTo>
                    <a:pt x="184214" y="165354"/>
                  </a:moveTo>
                  <a:lnTo>
                    <a:pt x="201263" y="165354"/>
                  </a:lnTo>
                  <a:lnTo>
                    <a:pt x="200882" y="165735"/>
                  </a:lnTo>
                  <a:lnTo>
                    <a:pt x="199835" y="165735"/>
                  </a:lnTo>
                  <a:lnTo>
                    <a:pt x="199454" y="166116"/>
                  </a:lnTo>
                  <a:cubicBezTo>
                    <a:pt x="186214" y="167164"/>
                    <a:pt x="175831" y="177927"/>
                    <a:pt x="175831" y="191453"/>
                  </a:cubicBezTo>
                  <a:cubicBezTo>
                    <a:pt x="175831" y="205740"/>
                    <a:pt x="187643" y="217170"/>
                    <a:pt x="201549" y="217170"/>
                  </a:cubicBezTo>
                  <a:cubicBezTo>
                    <a:pt x="215456" y="217170"/>
                    <a:pt x="227552" y="205740"/>
                    <a:pt x="227552" y="191453"/>
                  </a:cubicBezTo>
                  <a:cubicBezTo>
                    <a:pt x="227552" y="177165"/>
                    <a:pt x="217170" y="167164"/>
                    <a:pt x="203930" y="166116"/>
                  </a:cubicBezTo>
                  <a:cubicBezTo>
                    <a:pt x="203930" y="166116"/>
                    <a:pt x="203930" y="165735"/>
                    <a:pt x="203549" y="165735"/>
                  </a:cubicBezTo>
                  <a:cubicBezTo>
                    <a:pt x="203168" y="165735"/>
                    <a:pt x="202883" y="165354"/>
                    <a:pt x="202502" y="165354"/>
                  </a:cubicBezTo>
                  <a:lnTo>
                    <a:pt x="219170" y="165354"/>
                  </a:lnTo>
                  <a:cubicBezTo>
                    <a:pt x="219170" y="165354"/>
                    <a:pt x="219551" y="166021"/>
                    <a:pt x="219837" y="166021"/>
                  </a:cubicBezTo>
                  <a:cubicBezTo>
                    <a:pt x="227457" y="171545"/>
                    <a:pt x="232696" y="180975"/>
                    <a:pt x="232696" y="191357"/>
                  </a:cubicBezTo>
                  <a:cubicBezTo>
                    <a:pt x="232696" y="208407"/>
                    <a:pt x="218789" y="222313"/>
                    <a:pt x="201454" y="222313"/>
                  </a:cubicBezTo>
                  <a:cubicBezTo>
                    <a:pt x="184118" y="222313"/>
                    <a:pt x="170498" y="208407"/>
                    <a:pt x="170498" y="191357"/>
                  </a:cubicBezTo>
                  <a:cubicBezTo>
                    <a:pt x="170498" y="181261"/>
                    <a:pt x="175355" y="172212"/>
                    <a:pt x="182690" y="166688"/>
                  </a:cubicBezTo>
                  <a:cubicBezTo>
                    <a:pt x="183071" y="166307"/>
                    <a:pt x="183737" y="166021"/>
                    <a:pt x="184118" y="165259"/>
                  </a:cubicBezTo>
                  <a:lnTo>
                    <a:pt x="184118" y="165259"/>
                  </a:lnTo>
                  <a:close/>
                  <a:moveTo>
                    <a:pt x="201549" y="175736"/>
                  </a:moveTo>
                  <a:cubicBezTo>
                    <a:pt x="210217" y="175736"/>
                    <a:pt x="217170" y="182690"/>
                    <a:pt x="217170" y="191357"/>
                  </a:cubicBezTo>
                  <a:cubicBezTo>
                    <a:pt x="217170" y="200025"/>
                    <a:pt x="210217" y="206597"/>
                    <a:pt x="201549" y="206597"/>
                  </a:cubicBezTo>
                  <a:cubicBezTo>
                    <a:pt x="192881" y="206597"/>
                    <a:pt x="186309" y="199644"/>
                    <a:pt x="186309" y="191357"/>
                  </a:cubicBezTo>
                  <a:cubicBezTo>
                    <a:pt x="186309" y="183071"/>
                    <a:pt x="193262" y="175736"/>
                    <a:pt x="201549" y="175736"/>
                  </a:cubicBezTo>
                  <a:lnTo>
                    <a:pt x="201549" y="175736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 dirty="0"/>
            </a:p>
          </p:txBody>
        </p:sp>
        <p:sp>
          <p:nvSpPr>
            <p:cNvPr id="13" name="Espaço Reservado para Texto 1">
              <a:extLst>
                <a:ext uri="{FF2B5EF4-FFF2-40B4-BE49-F238E27FC236}">
                  <a16:creationId xmlns:a16="http://schemas.microsoft.com/office/drawing/2014/main" id="{8C8069B7-F177-6FAE-4603-AF55B698377B}"/>
                </a:ext>
              </a:extLst>
            </p:cNvPr>
            <p:cNvSpPr txBox="1">
              <a:spLocks/>
            </p:cNvSpPr>
            <p:nvPr/>
          </p:nvSpPr>
          <p:spPr>
            <a:xfrm>
              <a:off x="952499" y="4379627"/>
              <a:ext cx="2811909" cy="714374"/>
            </a:xfrm>
            <a:prstGeom prst="rect">
              <a:avLst/>
            </a:prstGeom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pt-BR" sz="4000" b="1" dirty="0">
                  <a:latin typeface="Gisha" panose="020B0502040204020203" pitchFamily="34" charset="-79"/>
                  <a:cs typeface="Gisha" panose="020B0502040204020203" pitchFamily="34" charset="-79"/>
                </a:rPr>
                <a:t>FCO </a:t>
              </a:r>
              <a:r>
                <a:rPr lang="pt-BR" sz="4000" dirty="0">
                  <a:latin typeface="Gisha" panose="020B0502040204020203" pitchFamily="34" charset="-79"/>
                  <a:cs typeface="Gisha" panose="020B0502040204020203" pitchFamily="34" charset="-79"/>
                </a:rPr>
                <a:t>Rural</a:t>
              </a:r>
            </a:p>
          </p:txBody>
        </p:sp>
      </p:grpSp>
      <p:grpSp>
        <p:nvGrpSpPr>
          <p:cNvPr id="19" name="Gráfico 27">
            <a:extLst>
              <a:ext uri="{FF2B5EF4-FFF2-40B4-BE49-F238E27FC236}">
                <a16:creationId xmlns:a16="http://schemas.microsoft.com/office/drawing/2014/main" id="{B6D1894D-30CB-381D-2609-4DF3DD791D6C}"/>
              </a:ext>
            </a:extLst>
          </p:cNvPr>
          <p:cNvGrpSpPr/>
          <p:nvPr/>
        </p:nvGrpSpPr>
        <p:grpSpPr>
          <a:xfrm>
            <a:off x="13038109" y="5321643"/>
            <a:ext cx="887338" cy="806566"/>
            <a:chOff x="6954287" y="3236708"/>
            <a:chExt cx="215550" cy="195929"/>
          </a:xfrm>
          <a:solidFill>
            <a:schemeClr val="tx1"/>
          </a:solidFill>
        </p:grpSpPr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DA43D2B1-1DB0-93C9-1174-027CA5CACB2C}"/>
                </a:ext>
              </a:extLst>
            </p:cNvPr>
            <p:cNvSpPr/>
            <p:nvPr/>
          </p:nvSpPr>
          <p:spPr>
            <a:xfrm>
              <a:off x="6954287" y="3236708"/>
              <a:ext cx="215550" cy="101536"/>
            </a:xfrm>
            <a:custGeom>
              <a:avLst/>
              <a:gdLst>
                <a:gd name="connsiteX0" fmla="*/ 155639 w 215550"/>
                <a:gd name="connsiteY0" fmla="*/ 70771 h 101536"/>
                <a:gd name="connsiteX1" fmla="*/ 162782 w 215550"/>
                <a:gd name="connsiteY1" fmla="*/ 75057 h 101536"/>
                <a:gd name="connsiteX2" fmla="*/ 179546 w 215550"/>
                <a:gd name="connsiteY2" fmla="*/ 84963 h 101536"/>
                <a:gd name="connsiteX3" fmla="*/ 198787 w 215550"/>
                <a:gd name="connsiteY3" fmla="*/ 67247 h 101536"/>
                <a:gd name="connsiteX4" fmla="*/ 175451 w 215550"/>
                <a:gd name="connsiteY4" fmla="*/ 16764 h 101536"/>
                <a:gd name="connsiteX5" fmla="*/ 36100 w 215550"/>
                <a:gd name="connsiteY5" fmla="*/ 16764 h 101536"/>
                <a:gd name="connsiteX6" fmla="*/ 16574 w 215550"/>
                <a:gd name="connsiteY6" fmla="*/ 66961 h 101536"/>
                <a:gd name="connsiteX7" fmla="*/ 35814 w 215550"/>
                <a:gd name="connsiteY7" fmla="*/ 84963 h 101536"/>
                <a:gd name="connsiteX8" fmla="*/ 52578 w 215550"/>
                <a:gd name="connsiteY8" fmla="*/ 75057 h 101536"/>
                <a:gd name="connsiteX9" fmla="*/ 67056 w 215550"/>
                <a:gd name="connsiteY9" fmla="*/ 75057 h 101536"/>
                <a:gd name="connsiteX10" fmla="*/ 83820 w 215550"/>
                <a:gd name="connsiteY10" fmla="*/ 84963 h 101536"/>
                <a:gd name="connsiteX11" fmla="*/ 100584 w 215550"/>
                <a:gd name="connsiteY11" fmla="*/ 75057 h 101536"/>
                <a:gd name="connsiteX12" fmla="*/ 115062 w 215550"/>
                <a:gd name="connsiteY12" fmla="*/ 75057 h 101536"/>
                <a:gd name="connsiteX13" fmla="*/ 131826 w 215550"/>
                <a:gd name="connsiteY13" fmla="*/ 84963 h 101536"/>
                <a:gd name="connsiteX14" fmla="*/ 148304 w 215550"/>
                <a:gd name="connsiteY14" fmla="*/ 75057 h 101536"/>
                <a:gd name="connsiteX15" fmla="*/ 155639 w 215550"/>
                <a:gd name="connsiteY15" fmla="*/ 70771 h 101536"/>
                <a:gd name="connsiteX16" fmla="*/ 155639 w 215550"/>
                <a:gd name="connsiteY16" fmla="*/ 70771 h 101536"/>
                <a:gd name="connsiteX17" fmla="*/ 179451 w 215550"/>
                <a:gd name="connsiteY17" fmla="*/ 101441 h 101536"/>
                <a:gd name="connsiteX18" fmla="*/ 155639 w 215550"/>
                <a:gd name="connsiteY18" fmla="*/ 92297 h 101536"/>
                <a:gd name="connsiteX19" fmla="*/ 131826 w 215550"/>
                <a:gd name="connsiteY19" fmla="*/ 101441 h 101536"/>
                <a:gd name="connsiteX20" fmla="*/ 107728 w 215550"/>
                <a:gd name="connsiteY20" fmla="*/ 92297 h 101536"/>
                <a:gd name="connsiteX21" fmla="*/ 83915 w 215550"/>
                <a:gd name="connsiteY21" fmla="*/ 101441 h 101536"/>
                <a:gd name="connsiteX22" fmla="*/ 59817 w 215550"/>
                <a:gd name="connsiteY22" fmla="*/ 92297 h 101536"/>
                <a:gd name="connsiteX23" fmla="*/ 36005 w 215550"/>
                <a:gd name="connsiteY23" fmla="*/ 101441 h 101536"/>
                <a:gd name="connsiteX24" fmla="*/ 0 w 215550"/>
                <a:gd name="connsiteY24" fmla="*/ 65437 h 101536"/>
                <a:gd name="connsiteX25" fmla="*/ 476 w 215550"/>
                <a:gd name="connsiteY25" fmla="*/ 62389 h 101536"/>
                <a:gd name="connsiteX26" fmla="*/ 22669 w 215550"/>
                <a:gd name="connsiteY26" fmla="*/ 5334 h 101536"/>
                <a:gd name="connsiteX27" fmla="*/ 30575 w 215550"/>
                <a:gd name="connsiteY27" fmla="*/ 0 h 101536"/>
                <a:gd name="connsiteX28" fmla="*/ 180785 w 215550"/>
                <a:gd name="connsiteY28" fmla="*/ 0 h 101536"/>
                <a:gd name="connsiteX29" fmla="*/ 188405 w 215550"/>
                <a:gd name="connsiteY29" fmla="*/ 4858 h 101536"/>
                <a:gd name="connsiteX30" fmla="*/ 214789 w 215550"/>
                <a:gd name="connsiteY30" fmla="*/ 62198 h 101536"/>
                <a:gd name="connsiteX31" fmla="*/ 215551 w 215550"/>
                <a:gd name="connsiteY31" fmla="*/ 65532 h 101536"/>
                <a:gd name="connsiteX32" fmla="*/ 179546 w 215550"/>
                <a:gd name="connsiteY32" fmla="*/ 101537 h 101536"/>
                <a:gd name="connsiteX33" fmla="*/ 179546 w 215550"/>
                <a:gd name="connsiteY33" fmla="*/ 101537 h 101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15550" h="101536">
                  <a:moveTo>
                    <a:pt x="155639" y="70771"/>
                  </a:moveTo>
                  <a:cubicBezTo>
                    <a:pt x="158687" y="70771"/>
                    <a:pt x="161449" y="72581"/>
                    <a:pt x="162782" y="75057"/>
                  </a:cubicBezTo>
                  <a:cubicBezTo>
                    <a:pt x="166307" y="81153"/>
                    <a:pt x="172688" y="84963"/>
                    <a:pt x="179546" y="84963"/>
                  </a:cubicBezTo>
                  <a:cubicBezTo>
                    <a:pt x="189738" y="84963"/>
                    <a:pt x="198025" y="77057"/>
                    <a:pt x="198787" y="67247"/>
                  </a:cubicBezTo>
                  <a:lnTo>
                    <a:pt x="175451" y="16764"/>
                  </a:lnTo>
                  <a:lnTo>
                    <a:pt x="36100" y="16764"/>
                  </a:lnTo>
                  <a:lnTo>
                    <a:pt x="16574" y="66961"/>
                  </a:lnTo>
                  <a:cubicBezTo>
                    <a:pt x="17336" y="76867"/>
                    <a:pt x="25718" y="84963"/>
                    <a:pt x="35814" y="84963"/>
                  </a:cubicBezTo>
                  <a:cubicBezTo>
                    <a:pt x="42672" y="84963"/>
                    <a:pt x="49054" y="81153"/>
                    <a:pt x="52578" y="75057"/>
                  </a:cubicBezTo>
                  <a:cubicBezTo>
                    <a:pt x="55626" y="69723"/>
                    <a:pt x="64008" y="69723"/>
                    <a:pt x="67056" y="75057"/>
                  </a:cubicBezTo>
                  <a:cubicBezTo>
                    <a:pt x="70580" y="81153"/>
                    <a:pt x="76676" y="84963"/>
                    <a:pt x="83820" y="84963"/>
                  </a:cubicBezTo>
                  <a:cubicBezTo>
                    <a:pt x="90964" y="84963"/>
                    <a:pt x="97060" y="81153"/>
                    <a:pt x="100584" y="75057"/>
                  </a:cubicBezTo>
                  <a:cubicBezTo>
                    <a:pt x="103346" y="69723"/>
                    <a:pt x="112014" y="69723"/>
                    <a:pt x="115062" y="75057"/>
                  </a:cubicBezTo>
                  <a:cubicBezTo>
                    <a:pt x="118586" y="81153"/>
                    <a:pt x="124682" y="84963"/>
                    <a:pt x="131826" y="84963"/>
                  </a:cubicBezTo>
                  <a:cubicBezTo>
                    <a:pt x="138970" y="84963"/>
                    <a:pt x="144780" y="81153"/>
                    <a:pt x="148304" y="75057"/>
                  </a:cubicBezTo>
                  <a:cubicBezTo>
                    <a:pt x="149828" y="72485"/>
                    <a:pt x="152591" y="70771"/>
                    <a:pt x="155639" y="70771"/>
                  </a:cubicBezTo>
                  <a:lnTo>
                    <a:pt x="155639" y="70771"/>
                  </a:lnTo>
                  <a:close/>
                  <a:moveTo>
                    <a:pt x="179451" y="101441"/>
                  </a:moveTo>
                  <a:cubicBezTo>
                    <a:pt x="170593" y="101441"/>
                    <a:pt x="162211" y="98108"/>
                    <a:pt x="155639" y="92297"/>
                  </a:cubicBezTo>
                  <a:cubicBezTo>
                    <a:pt x="149066" y="98108"/>
                    <a:pt x="140684" y="101441"/>
                    <a:pt x="131826" y="101441"/>
                  </a:cubicBezTo>
                  <a:cubicBezTo>
                    <a:pt x="122968" y="101441"/>
                    <a:pt x="114300" y="98108"/>
                    <a:pt x="107728" y="92297"/>
                  </a:cubicBezTo>
                  <a:cubicBezTo>
                    <a:pt x="101156" y="98108"/>
                    <a:pt x="92774" y="101441"/>
                    <a:pt x="83915" y="101441"/>
                  </a:cubicBezTo>
                  <a:cubicBezTo>
                    <a:pt x="75057" y="101441"/>
                    <a:pt x="66389" y="98108"/>
                    <a:pt x="59817" y="92297"/>
                  </a:cubicBezTo>
                  <a:cubicBezTo>
                    <a:pt x="53435" y="98108"/>
                    <a:pt x="44863" y="101441"/>
                    <a:pt x="36005" y="101441"/>
                  </a:cubicBezTo>
                  <a:cubicBezTo>
                    <a:pt x="16193" y="101441"/>
                    <a:pt x="0" y="85439"/>
                    <a:pt x="0" y="65437"/>
                  </a:cubicBezTo>
                  <a:cubicBezTo>
                    <a:pt x="0" y="64389"/>
                    <a:pt x="286" y="63437"/>
                    <a:pt x="476" y="62389"/>
                  </a:cubicBezTo>
                  <a:lnTo>
                    <a:pt x="22669" y="5334"/>
                  </a:lnTo>
                  <a:cubicBezTo>
                    <a:pt x="23908" y="2000"/>
                    <a:pt x="26956" y="0"/>
                    <a:pt x="30575" y="0"/>
                  </a:cubicBezTo>
                  <a:lnTo>
                    <a:pt x="180785" y="0"/>
                  </a:lnTo>
                  <a:cubicBezTo>
                    <a:pt x="184118" y="0"/>
                    <a:pt x="187166" y="2000"/>
                    <a:pt x="188405" y="4858"/>
                  </a:cubicBezTo>
                  <a:lnTo>
                    <a:pt x="214789" y="62198"/>
                  </a:lnTo>
                  <a:cubicBezTo>
                    <a:pt x="215265" y="63246"/>
                    <a:pt x="215551" y="64484"/>
                    <a:pt x="215551" y="65532"/>
                  </a:cubicBezTo>
                  <a:cubicBezTo>
                    <a:pt x="215551" y="85534"/>
                    <a:pt x="199358" y="101537"/>
                    <a:pt x="179546" y="101537"/>
                  </a:cubicBezTo>
                  <a:lnTo>
                    <a:pt x="179546" y="10153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dirty="0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1D96194B-6DD6-2C01-AAAF-EC0CE2FF7F45}"/>
                </a:ext>
              </a:extLst>
            </p:cNvPr>
            <p:cNvSpPr/>
            <p:nvPr/>
          </p:nvSpPr>
          <p:spPr>
            <a:xfrm>
              <a:off x="6977147" y="3324337"/>
              <a:ext cx="169735" cy="108299"/>
            </a:xfrm>
            <a:custGeom>
              <a:avLst/>
              <a:gdLst>
                <a:gd name="connsiteX0" fmla="*/ 161449 w 169735"/>
                <a:gd name="connsiteY0" fmla="*/ 108299 h 108299"/>
                <a:gd name="connsiteX1" fmla="*/ 8382 w 169735"/>
                <a:gd name="connsiteY1" fmla="*/ 108299 h 108299"/>
                <a:gd name="connsiteX2" fmla="*/ 0 w 169735"/>
                <a:gd name="connsiteY2" fmla="*/ 100203 h 108299"/>
                <a:gd name="connsiteX3" fmla="*/ 0 w 169735"/>
                <a:gd name="connsiteY3" fmla="*/ 8382 h 108299"/>
                <a:gd name="connsiteX4" fmla="*/ 8382 w 169735"/>
                <a:gd name="connsiteY4" fmla="*/ 0 h 108299"/>
                <a:gd name="connsiteX5" fmla="*/ 16478 w 169735"/>
                <a:gd name="connsiteY5" fmla="*/ 8382 h 108299"/>
                <a:gd name="connsiteX6" fmla="*/ 16478 w 169735"/>
                <a:gd name="connsiteY6" fmla="*/ 91821 h 108299"/>
                <a:gd name="connsiteX7" fmla="*/ 152972 w 169735"/>
                <a:gd name="connsiteY7" fmla="*/ 91821 h 108299"/>
                <a:gd name="connsiteX8" fmla="*/ 152972 w 169735"/>
                <a:gd name="connsiteY8" fmla="*/ 8382 h 108299"/>
                <a:gd name="connsiteX9" fmla="*/ 161354 w 169735"/>
                <a:gd name="connsiteY9" fmla="*/ 0 h 108299"/>
                <a:gd name="connsiteX10" fmla="*/ 169736 w 169735"/>
                <a:gd name="connsiteY10" fmla="*/ 8382 h 108299"/>
                <a:gd name="connsiteX11" fmla="*/ 169736 w 169735"/>
                <a:gd name="connsiteY11" fmla="*/ 100203 h 108299"/>
                <a:gd name="connsiteX12" fmla="*/ 161354 w 169735"/>
                <a:gd name="connsiteY12" fmla="*/ 108299 h 108299"/>
                <a:gd name="connsiteX13" fmla="*/ 161354 w 169735"/>
                <a:gd name="connsiteY13" fmla="*/ 108299 h 10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35" h="108299">
                  <a:moveTo>
                    <a:pt x="161449" y="108299"/>
                  </a:moveTo>
                  <a:lnTo>
                    <a:pt x="8382" y="108299"/>
                  </a:lnTo>
                  <a:cubicBezTo>
                    <a:pt x="3524" y="108299"/>
                    <a:pt x="0" y="104775"/>
                    <a:pt x="0" y="100203"/>
                  </a:cubicBezTo>
                  <a:lnTo>
                    <a:pt x="0" y="8382"/>
                  </a:lnTo>
                  <a:cubicBezTo>
                    <a:pt x="0" y="3810"/>
                    <a:pt x="3524" y="0"/>
                    <a:pt x="8382" y="0"/>
                  </a:cubicBezTo>
                  <a:cubicBezTo>
                    <a:pt x="12954" y="0"/>
                    <a:pt x="16478" y="3810"/>
                    <a:pt x="16478" y="8382"/>
                  </a:cubicBezTo>
                  <a:lnTo>
                    <a:pt x="16478" y="91821"/>
                  </a:lnTo>
                  <a:lnTo>
                    <a:pt x="152972" y="91821"/>
                  </a:lnTo>
                  <a:lnTo>
                    <a:pt x="152972" y="8382"/>
                  </a:lnTo>
                  <a:cubicBezTo>
                    <a:pt x="152972" y="3810"/>
                    <a:pt x="156782" y="0"/>
                    <a:pt x="161354" y="0"/>
                  </a:cubicBezTo>
                  <a:cubicBezTo>
                    <a:pt x="165926" y="0"/>
                    <a:pt x="169736" y="3810"/>
                    <a:pt x="169736" y="8382"/>
                  </a:cubicBezTo>
                  <a:lnTo>
                    <a:pt x="169736" y="100203"/>
                  </a:lnTo>
                  <a:cubicBezTo>
                    <a:pt x="169736" y="104775"/>
                    <a:pt x="165926" y="108299"/>
                    <a:pt x="161354" y="108299"/>
                  </a:cubicBezTo>
                  <a:lnTo>
                    <a:pt x="161354" y="10829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id="{77B06516-31AB-6F89-E613-3A0EF63DC0FA}"/>
                </a:ext>
              </a:extLst>
            </p:cNvPr>
            <p:cNvSpPr/>
            <p:nvPr/>
          </p:nvSpPr>
          <p:spPr>
            <a:xfrm>
              <a:off x="7008865" y="3354722"/>
              <a:ext cx="105822" cy="69722"/>
            </a:xfrm>
            <a:custGeom>
              <a:avLst/>
              <a:gdLst>
                <a:gd name="connsiteX0" fmla="*/ 8382 w 105822"/>
                <a:gd name="connsiteY0" fmla="*/ 61341 h 69722"/>
                <a:gd name="connsiteX1" fmla="*/ 97441 w 105822"/>
                <a:gd name="connsiteY1" fmla="*/ 61341 h 69722"/>
                <a:gd name="connsiteX2" fmla="*/ 97441 w 105822"/>
                <a:gd name="connsiteY2" fmla="*/ 8287 h 69722"/>
                <a:gd name="connsiteX3" fmla="*/ 8382 w 105822"/>
                <a:gd name="connsiteY3" fmla="*/ 8287 h 69722"/>
                <a:gd name="connsiteX4" fmla="*/ 8382 w 105822"/>
                <a:gd name="connsiteY4" fmla="*/ 61341 h 69722"/>
                <a:gd name="connsiteX5" fmla="*/ 101727 w 105822"/>
                <a:gd name="connsiteY5" fmla="*/ 69723 h 69722"/>
                <a:gd name="connsiteX6" fmla="*/ 4286 w 105822"/>
                <a:gd name="connsiteY6" fmla="*/ 69723 h 69722"/>
                <a:gd name="connsiteX7" fmla="*/ 0 w 105822"/>
                <a:gd name="connsiteY7" fmla="*/ 65437 h 69722"/>
                <a:gd name="connsiteX8" fmla="*/ 0 w 105822"/>
                <a:gd name="connsiteY8" fmla="*/ 4286 h 69722"/>
                <a:gd name="connsiteX9" fmla="*/ 4286 w 105822"/>
                <a:gd name="connsiteY9" fmla="*/ 0 h 69722"/>
                <a:gd name="connsiteX10" fmla="*/ 101727 w 105822"/>
                <a:gd name="connsiteY10" fmla="*/ 0 h 69722"/>
                <a:gd name="connsiteX11" fmla="*/ 105823 w 105822"/>
                <a:gd name="connsiteY11" fmla="*/ 4286 h 69722"/>
                <a:gd name="connsiteX12" fmla="*/ 105823 w 105822"/>
                <a:gd name="connsiteY12" fmla="*/ 65437 h 69722"/>
                <a:gd name="connsiteX13" fmla="*/ 101727 w 105822"/>
                <a:gd name="connsiteY13" fmla="*/ 69723 h 69722"/>
                <a:gd name="connsiteX14" fmla="*/ 101727 w 105822"/>
                <a:gd name="connsiteY14" fmla="*/ 69723 h 6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5822" h="69722">
                  <a:moveTo>
                    <a:pt x="8382" y="61341"/>
                  </a:moveTo>
                  <a:lnTo>
                    <a:pt x="97441" y="61341"/>
                  </a:lnTo>
                  <a:lnTo>
                    <a:pt x="97441" y="8287"/>
                  </a:lnTo>
                  <a:lnTo>
                    <a:pt x="8382" y="8287"/>
                  </a:lnTo>
                  <a:lnTo>
                    <a:pt x="8382" y="61341"/>
                  </a:lnTo>
                  <a:close/>
                  <a:moveTo>
                    <a:pt x="101727" y="69723"/>
                  </a:moveTo>
                  <a:lnTo>
                    <a:pt x="4286" y="69723"/>
                  </a:lnTo>
                  <a:cubicBezTo>
                    <a:pt x="2000" y="69723"/>
                    <a:pt x="0" y="67723"/>
                    <a:pt x="0" y="65437"/>
                  </a:cubicBezTo>
                  <a:lnTo>
                    <a:pt x="0" y="4286"/>
                  </a:lnTo>
                  <a:cubicBezTo>
                    <a:pt x="0" y="2000"/>
                    <a:pt x="2000" y="0"/>
                    <a:pt x="4286" y="0"/>
                  </a:cubicBezTo>
                  <a:lnTo>
                    <a:pt x="101727" y="0"/>
                  </a:lnTo>
                  <a:cubicBezTo>
                    <a:pt x="104013" y="0"/>
                    <a:pt x="105823" y="2000"/>
                    <a:pt x="105823" y="4286"/>
                  </a:cubicBezTo>
                  <a:lnTo>
                    <a:pt x="105823" y="65437"/>
                  </a:lnTo>
                  <a:cubicBezTo>
                    <a:pt x="105823" y="67723"/>
                    <a:pt x="104013" y="69723"/>
                    <a:pt x="101727" y="69723"/>
                  </a:cubicBezTo>
                  <a:lnTo>
                    <a:pt x="101727" y="6972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D6A562D2-67B0-C3F8-2485-567BC7DDF1F6}"/>
                </a:ext>
              </a:extLst>
            </p:cNvPr>
            <p:cNvSpPr/>
            <p:nvPr/>
          </p:nvSpPr>
          <p:spPr>
            <a:xfrm>
              <a:off x="6977718" y="3263092"/>
              <a:ext cx="169163" cy="8382"/>
            </a:xfrm>
            <a:custGeom>
              <a:avLst/>
              <a:gdLst>
                <a:gd name="connsiteX0" fmla="*/ 164878 w 169163"/>
                <a:gd name="connsiteY0" fmla="*/ 8382 h 8382"/>
                <a:gd name="connsiteX1" fmla="*/ 4286 w 169163"/>
                <a:gd name="connsiteY1" fmla="*/ 8382 h 8382"/>
                <a:gd name="connsiteX2" fmla="*/ 0 w 169163"/>
                <a:gd name="connsiteY2" fmla="*/ 4096 h 8382"/>
                <a:gd name="connsiteX3" fmla="*/ 4286 w 169163"/>
                <a:gd name="connsiteY3" fmla="*/ 0 h 8382"/>
                <a:gd name="connsiteX4" fmla="*/ 164878 w 169163"/>
                <a:gd name="connsiteY4" fmla="*/ 0 h 8382"/>
                <a:gd name="connsiteX5" fmla="*/ 169164 w 169163"/>
                <a:gd name="connsiteY5" fmla="*/ 4096 h 8382"/>
                <a:gd name="connsiteX6" fmla="*/ 164878 w 169163"/>
                <a:gd name="connsiteY6" fmla="*/ 8382 h 8382"/>
                <a:gd name="connsiteX7" fmla="*/ 164878 w 169163"/>
                <a:gd name="connsiteY7" fmla="*/ 8382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163" h="8382">
                  <a:moveTo>
                    <a:pt x="164878" y="8382"/>
                  </a:moveTo>
                  <a:lnTo>
                    <a:pt x="4286" y="8382"/>
                  </a:lnTo>
                  <a:cubicBezTo>
                    <a:pt x="2000" y="8382"/>
                    <a:pt x="0" y="6382"/>
                    <a:pt x="0" y="4096"/>
                  </a:cubicBezTo>
                  <a:cubicBezTo>
                    <a:pt x="0" y="1810"/>
                    <a:pt x="2000" y="0"/>
                    <a:pt x="4286" y="0"/>
                  </a:cubicBezTo>
                  <a:lnTo>
                    <a:pt x="164878" y="0"/>
                  </a:lnTo>
                  <a:cubicBezTo>
                    <a:pt x="167164" y="0"/>
                    <a:pt x="169164" y="1810"/>
                    <a:pt x="169164" y="4096"/>
                  </a:cubicBezTo>
                  <a:cubicBezTo>
                    <a:pt x="169164" y="6382"/>
                    <a:pt x="167164" y="8382"/>
                    <a:pt x="164878" y="8382"/>
                  </a:cubicBezTo>
                  <a:lnTo>
                    <a:pt x="164878" y="8382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A973C343-3F79-F560-7A48-ED59A339DD67}"/>
              </a:ext>
            </a:extLst>
          </p:cNvPr>
          <p:cNvGrpSpPr/>
          <p:nvPr/>
        </p:nvGrpSpPr>
        <p:grpSpPr>
          <a:xfrm>
            <a:off x="3987944" y="4028893"/>
            <a:ext cx="9493834" cy="1084075"/>
            <a:chOff x="3002966" y="2665782"/>
            <a:chExt cx="6186069" cy="361393"/>
          </a:xfrm>
        </p:grpSpPr>
        <p:cxnSp>
          <p:nvCxnSpPr>
            <p:cNvPr id="25" name="Conector reto 24">
              <a:extLst>
                <a:ext uri="{FF2B5EF4-FFF2-40B4-BE49-F238E27FC236}">
                  <a16:creationId xmlns:a16="http://schemas.microsoft.com/office/drawing/2014/main" id="{34B63FC1-118B-1842-FDC6-C2908140AC20}"/>
                </a:ext>
              </a:extLst>
            </p:cNvPr>
            <p:cNvCxnSpPr>
              <a:cxnSpLocks/>
            </p:cNvCxnSpPr>
            <p:nvPr/>
          </p:nvCxnSpPr>
          <p:spPr>
            <a:xfrm>
              <a:off x="3002966" y="2665782"/>
              <a:ext cx="6186069" cy="0"/>
            </a:xfrm>
            <a:prstGeom prst="line">
              <a:avLst/>
            </a:prstGeom>
            <a:ln w="12700">
              <a:solidFill>
                <a:srgbClr val="0477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to 27">
              <a:extLst>
                <a:ext uri="{FF2B5EF4-FFF2-40B4-BE49-F238E27FC236}">
                  <a16:creationId xmlns:a16="http://schemas.microsoft.com/office/drawing/2014/main" id="{CB816A49-E80F-E14A-30A3-51D84EA9DA20}"/>
                </a:ext>
              </a:extLst>
            </p:cNvPr>
            <p:cNvCxnSpPr>
              <a:cxnSpLocks/>
            </p:cNvCxnSpPr>
            <p:nvPr/>
          </p:nvCxnSpPr>
          <p:spPr>
            <a:xfrm>
              <a:off x="3002966" y="2665782"/>
              <a:ext cx="0" cy="361393"/>
            </a:xfrm>
            <a:prstGeom prst="line">
              <a:avLst/>
            </a:prstGeom>
            <a:ln w="12700">
              <a:solidFill>
                <a:srgbClr val="0477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to 30">
              <a:extLst>
                <a:ext uri="{FF2B5EF4-FFF2-40B4-BE49-F238E27FC236}">
                  <a16:creationId xmlns:a16="http://schemas.microsoft.com/office/drawing/2014/main" id="{1B29BB32-2C1B-ED2B-7C75-1585D9216BBE}"/>
                </a:ext>
              </a:extLst>
            </p:cNvPr>
            <p:cNvCxnSpPr>
              <a:cxnSpLocks/>
            </p:cNvCxnSpPr>
            <p:nvPr/>
          </p:nvCxnSpPr>
          <p:spPr>
            <a:xfrm>
              <a:off x="9189035" y="2665782"/>
              <a:ext cx="0" cy="361393"/>
            </a:xfrm>
            <a:prstGeom prst="line">
              <a:avLst/>
            </a:prstGeom>
            <a:ln w="12700">
              <a:solidFill>
                <a:srgbClr val="0477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F2DE0F08-9665-8989-A285-8A628094FFB7}"/>
              </a:ext>
            </a:extLst>
          </p:cNvPr>
          <p:cNvCxnSpPr>
            <a:cxnSpLocks/>
          </p:cNvCxnSpPr>
          <p:nvPr/>
        </p:nvCxnSpPr>
        <p:spPr>
          <a:xfrm>
            <a:off x="8856065" y="3132963"/>
            <a:ext cx="0" cy="895930"/>
          </a:xfrm>
          <a:prstGeom prst="line">
            <a:avLst/>
          </a:prstGeom>
          <a:ln w="12700">
            <a:solidFill>
              <a:srgbClr val="0477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spaço Reservado para Texto 1">
            <a:extLst>
              <a:ext uri="{FF2B5EF4-FFF2-40B4-BE49-F238E27FC236}">
                <a16:creationId xmlns:a16="http://schemas.microsoft.com/office/drawing/2014/main" id="{12071106-4FDB-884A-1065-6B5A125B11F3}"/>
              </a:ext>
            </a:extLst>
          </p:cNvPr>
          <p:cNvSpPr txBox="1">
            <a:spLocks/>
          </p:cNvSpPr>
          <p:nvPr/>
        </p:nvSpPr>
        <p:spPr>
          <a:xfrm>
            <a:off x="11410310" y="6444028"/>
            <a:ext cx="4221609" cy="714374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4000" b="1" dirty="0">
                <a:latin typeface="Gisha" panose="020B0502040204020203" pitchFamily="34" charset="-79"/>
                <a:cs typeface="Gisha" panose="020B0502040204020203" pitchFamily="34" charset="-79"/>
              </a:rPr>
              <a:t>FCO Empresarial</a:t>
            </a:r>
          </a:p>
        </p:txBody>
      </p:sp>
      <p:pic>
        <p:nvPicPr>
          <p:cNvPr id="37" name="Imagem 36" descr="Logotipo&#10;&#10;O conteúdo gerado por IA pode estar incorreto.">
            <a:extLst>
              <a:ext uri="{FF2B5EF4-FFF2-40B4-BE49-F238E27FC236}">
                <a16:creationId xmlns:a16="http://schemas.microsoft.com/office/drawing/2014/main" id="{F25F2685-F303-EC6C-0AFA-64B84FBC46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242" y="579566"/>
            <a:ext cx="5175515" cy="236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50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11A5F-9353-AAD4-E3D9-7682F3E82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537B9580-097D-199C-4D3B-AA49C1DB086B}"/>
              </a:ext>
            </a:extLst>
          </p:cNvPr>
          <p:cNvGrpSpPr/>
          <p:nvPr/>
        </p:nvGrpSpPr>
        <p:grpSpPr>
          <a:xfrm>
            <a:off x="0" y="-30531"/>
            <a:ext cx="12920764" cy="10286999"/>
            <a:chOff x="0" y="-2"/>
            <a:chExt cx="12920764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569D565D-6C1F-3149-D5EF-4B2A59F380E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17C53377-9297-B272-1524-3D098A59D10C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977D8E71-E05F-7EC2-C9A8-BD13EAC99F7F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DD453056-33C3-A70E-1956-5B86D3DEE2C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0B99FEE0-B9B8-9420-2779-B1E6E715D2C8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7653BD97-2E20-890C-7C2E-4B40DBD5FBCA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134AD636-9C90-317E-D17D-2B062B4F8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473" y="2324100"/>
            <a:ext cx="4800600" cy="5031259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8DF26B24-9EA6-1350-02A9-3DA1D3571753}"/>
              </a:ext>
            </a:extLst>
          </p:cNvPr>
          <p:cNvSpPr/>
          <p:nvPr/>
        </p:nvSpPr>
        <p:spPr>
          <a:xfrm>
            <a:off x="7132473" y="2324100"/>
            <a:ext cx="4800600" cy="51054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9C9B6CF2-8D09-83D7-1674-47679ACA8F47}"/>
              </a:ext>
            </a:extLst>
          </p:cNvPr>
          <p:cNvGrpSpPr/>
          <p:nvPr/>
        </p:nvGrpSpPr>
        <p:grpSpPr>
          <a:xfrm>
            <a:off x="1143001" y="3618985"/>
            <a:ext cx="4038600" cy="2291120"/>
            <a:chOff x="493852" y="3260242"/>
            <a:chExt cx="2811909" cy="1506476"/>
          </a:xfrm>
        </p:grpSpPr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7F9C32CB-A396-036F-8866-9EABACE185BA}"/>
                </a:ext>
              </a:extLst>
            </p:cNvPr>
            <p:cNvSpPr/>
            <p:nvPr/>
          </p:nvSpPr>
          <p:spPr>
            <a:xfrm>
              <a:off x="1899806" y="3260242"/>
              <a:ext cx="909614" cy="851761"/>
            </a:xfrm>
            <a:custGeom>
              <a:avLst/>
              <a:gdLst>
                <a:gd name="connsiteX0" fmla="*/ 30956 w 258648"/>
                <a:gd name="connsiteY0" fmla="*/ 95 h 232791"/>
                <a:gd name="connsiteX1" fmla="*/ 15716 w 258648"/>
                <a:gd name="connsiteY1" fmla="*/ 15716 h 232791"/>
                <a:gd name="connsiteX2" fmla="*/ 15716 w 258648"/>
                <a:gd name="connsiteY2" fmla="*/ 100489 h 232791"/>
                <a:gd name="connsiteX3" fmla="*/ 9811 w 258648"/>
                <a:gd name="connsiteY3" fmla="*/ 104966 h 232791"/>
                <a:gd name="connsiteX4" fmla="*/ 9144 w 258648"/>
                <a:gd name="connsiteY4" fmla="*/ 112586 h 232791"/>
                <a:gd name="connsiteX5" fmla="*/ 16764 w 258648"/>
                <a:gd name="connsiteY5" fmla="*/ 113252 h 232791"/>
                <a:gd name="connsiteX6" fmla="*/ 63627 w 258648"/>
                <a:gd name="connsiteY6" fmla="*/ 96203 h 232791"/>
                <a:gd name="connsiteX7" fmla="*/ 136589 w 258648"/>
                <a:gd name="connsiteY7" fmla="*/ 169164 h 232791"/>
                <a:gd name="connsiteX8" fmla="*/ 139065 w 258648"/>
                <a:gd name="connsiteY8" fmla="*/ 174403 h 232791"/>
                <a:gd name="connsiteX9" fmla="*/ 144971 w 258648"/>
                <a:gd name="connsiteY9" fmla="*/ 174403 h 232791"/>
                <a:gd name="connsiteX10" fmla="*/ 147447 w 258648"/>
                <a:gd name="connsiteY10" fmla="*/ 169164 h 232791"/>
                <a:gd name="connsiteX11" fmla="*/ 147447 w 258648"/>
                <a:gd name="connsiteY11" fmla="*/ 165354 h 232791"/>
                <a:gd name="connsiteX12" fmla="*/ 169640 w 258648"/>
                <a:gd name="connsiteY12" fmla="*/ 165354 h 232791"/>
                <a:gd name="connsiteX13" fmla="*/ 160306 w 258648"/>
                <a:gd name="connsiteY13" fmla="*/ 191357 h 232791"/>
                <a:gd name="connsiteX14" fmla="*/ 201644 w 258648"/>
                <a:gd name="connsiteY14" fmla="*/ 232696 h 232791"/>
                <a:gd name="connsiteX15" fmla="*/ 242983 w 258648"/>
                <a:gd name="connsiteY15" fmla="*/ 191357 h 232791"/>
                <a:gd name="connsiteX16" fmla="*/ 231553 w 258648"/>
                <a:gd name="connsiteY16" fmla="*/ 162878 h 232791"/>
                <a:gd name="connsiteX17" fmla="*/ 234696 w 258648"/>
                <a:gd name="connsiteY17" fmla="*/ 160782 h 232791"/>
                <a:gd name="connsiteX18" fmla="*/ 243078 w 258648"/>
                <a:gd name="connsiteY18" fmla="*/ 150400 h 232791"/>
                <a:gd name="connsiteX19" fmla="*/ 258032 w 258648"/>
                <a:gd name="connsiteY19" fmla="*/ 109442 h 232791"/>
                <a:gd name="connsiteX20" fmla="*/ 254603 w 258648"/>
                <a:gd name="connsiteY20" fmla="*/ 96965 h 232791"/>
                <a:gd name="connsiteX21" fmla="*/ 243459 w 258648"/>
                <a:gd name="connsiteY21" fmla="*/ 93154 h 232791"/>
                <a:gd name="connsiteX22" fmla="*/ 207359 w 258648"/>
                <a:gd name="connsiteY22" fmla="*/ 93154 h 232791"/>
                <a:gd name="connsiteX23" fmla="*/ 207359 w 258648"/>
                <a:gd name="connsiteY23" fmla="*/ 62198 h 232791"/>
                <a:gd name="connsiteX24" fmla="*/ 210788 w 258648"/>
                <a:gd name="connsiteY24" fmla="*/ 47625 h 232791"/>
                <a:gd name="connsiteX25" fmla="*/ 212217 w 258648"/>
                <a:gd name="connsiteY25" fmla="*/ 46958 h 232791"/>
                <a:gd name="connsiteX26" fmla="*/ 216027 w 258648"/>
                <a:gd name="connsiteY26" fmla="*/ 45529 h 232791"/>
                <a:gd name="connsiteX27" fmla="*/ 217742 w 258648"/>
                <a:gd name="connsiteY27" fmla="*/ 41338 h 232791"/>
                <a:gd name="connsiteX28" fmla="*/ 217742 w 258648"/>
                <a:gd name="connsiteY28" fmla="*/ 30956 h 232791"/>
                <a:gd name="connsiteX29" fmla="*/ 216027 w 258648"/>
                <a:gd name="connsiteY29" fmla="*/ 27146 h 232791"/>
                <a:gd name="connsiteX30" fmla="*/ 212217 w 258648"/>
                <a:gd name="connsiteY30" fmla="*/ 25717 h 232791"/>
                <a:gd name="connsiteX31" fmla="*/ 189262 w 258648"/>
                <a:gd name="connsiteY31" fmla="*/ 32004 h 232791"/>
                <a:gd name="connsiteX32" fmla="*/ 175736 w 258648"/>
                <a:gd name="connsiteY32" fmla="*/ 61150 h 232791"/>
                <a:gd name="connsiteX33" fmla="*/ 175736 w 258648"/>
                <a:gd name="connsiteY33" fmla="*/ 93059 h 232791"/>
                <a:gd name="connsiteX34" fmla="*/ 148971 w 258648"/>
                <a:gd name="connsiteY34" fmla="*/ 93059 h 232791"/>
                <a:gd name="connsiteX35" fmla="*/ 127826 w 258648"/>
                <a:gd name="connsiteY35" fmla="*/ 14192 h 232791"/>
                <a:gd name="connsiteX36" fmla="*/ 127826 w 258648"/>
                <a:gd name="connsiteY36" fmla="*/ 14192 h 232791"/>
                <a:gd name="connsiteX37" fmla="*/ 123349 w 258648"/>
                <a:gd name="connsiteY37" fmla="*/ 4858 h 232791"/>
                <a:gd name="connsiteX38" fmla="*/ 112586 w 258648"/>
                <a:gd name="connsiteY38" fmla="*/ 0 h 232791"/>
                <a:gd name="connsiteX39" fmla="*/ 30956 w 258648"/>
                <a:gd name="connsiteY39" fmla="*/ 0 h 232791"/>
                <a:gd name="connsiteX40" fmla="*/ 30956 w 258648"/>
                <a:gd name="connsiteY40" fmla="*/ 10478 h 232791"/>
                <a:gd name="connsiteX41" fmla="*/ 112205 w 258648"/>
                <a:gd name="connsiteY41" fmla="*/ 10478 h 232791"/>
                <a:gd name="connsiteX42" fmla="*/ 115348 w 258648"/>
                <a:gd name="connsiteY42" fmla="*/ 11906 h 232791"/>
                <a:gd name="connsiteX43" fmla="*/ 117443 w 258648"/>
                <a:gd name="connsiteY43" fmla="*/ 16764 h 232791"/>
                <a:gd name="connsiteX44" fmla="*/ 117443 w 258648"/>
                <a:gd name="connsiteY44" fmla="*/ 16764 h 232791"/>
                <a:gd name="connsiteX45" fmla="*/ 140018 w 258648"/>
                <a:gd name="connsiteY45" fmla="*/ 99822 h 232791"/>
                <a:gd name="connsiteX46" fmla="*/ 144875 w 258648"/>
                <a:gd name="connsiteY46" fmla="*/ 103632 h 232791"/>
                <a:gd name="connsiteX47" fmla="*/ 178880 w 258648"/>
                <a:gd name="connsiteY47" fmla="*/ 103632 h 232791"/>
                <a:gd name="connsiteX48" fmla="*/ 182690 w 258648"/>
                <a:gd name="connsiteY48" fmla="*/ 103632 h 232791"/>
                <a:gd name="connsiteX49" fmla="*/ 199739 w 258648"/>
                <a:gd name="connsiteY49" fmla="*/ 103632 h 232791"/>
                <a:gd name="connsiteX50" fmla="*/ 203549 w 258648"/>
                <a:gd name="connsiteY50" fmla="*/ 103632 h 232791"/>
                <a:gd name="connsiteX51" fmla="*/ 243173 w 258648"/>
                <a:gd name="connsiteY51" fmla="*/ 103632 h 232791"/>
                <a:gd name="connsiteX52" fmla="*/ 247650 w 258648"/>
                <a:gd name="connsiteY52" fmla="*/ 105061 h 232791"/>
                <a:gd name="connsiteX53" fmla="*/ 248031 w 258648"/>
                <a:gd name="connsiteY53" fmla="*/ 106108 h 232791"/>
                <a:gd name="connsiteX54" fmla="*/ 233077 w 258648"/>
                <a:gd name="connsiteY54" fmla="*/ 147066 h 232791"/>
                <a:gd name="connsiteX55" fmla="*/ 228219 w 258648"/>
                <a:gd name="connsiteY55" fmla="*/ 152591 h 232791"/>
                <a:gd name="connsiteX56" fmla="*/ 221933 w 258648"/>
                <a:gd name="connsiteY56" fmla="*/ 155353 h 232791"/>
                <a:gd name="connsiteX57" fmla="*/ 145828 w 258648"/>
                <a:gd name="connsiteY57" fmla="*/ 155353 h 232791"/>
                <a:gd name="connsiteX58" fmla="*/ 63532 w 258648"/>
                <a:gd name="connsiteY58" fmla="*/ 85534 h 232791"/>
                <a:gd name="connsiteX59" fmla="*/ 26003 w 258648"/>
                <a:gd name="connsiteY59" fmla="*/ 94202 h 232791"/>
                <a:gd name="connsiteX60" fmla="*/ 26003 w 258648"/>
                <a:gd name="connsiteY60" fmla="*/ 15716 h 232791"/>
                <a:gd name="connsiteX61" fmla="*/ 30861 w 258648"/>
                <a:gd name="connsiteY61" fmla="*/ 10478 h 232791"/>
                <a:gd name="connsiteX62" fmla="*/ 30861 w 258648"/>
                <a:gd name="connsiteY62" fmla="*/ 10478 h 232791"/>
                <a:gd name="connsiteX63" fmla="*/ 40291 w 258648"/>
                <a:gd name="connsiteY63" fmla="*/ 20860 h 232791"/>
                <a:gd name="connsiteX64" fmla="*/ 36100 w 258648"/>
                <a:gd name="connsiteY64" fmla="*/ 26099 h 232791"/>
                <a:gd name="connsiteX65" fmla="*/ 36100 w 258648"/>
                <a:gd name="connsiteY65" fmla="*/ 72295 h 232791"/>
                <a:gd name="connsiteX66" fmla="*/ 41339 w 258648"/>
                <a:gd name="connsiteY66" fmla="*/ 77533 h 232791"/>
                <a:gd name="connsiteX67" fmla="*/ 118491 w 258648"/>
                <a:gd name="connsiteY67" fmla="*/ 77533 h 232791"/>
                <a:gd name="connsiteX68" fmla="*/ 122682 w 258648"/>
                <a:gd name="connsiteY68" fmla="*/ 75819 h 232791"/>
                <a:gd name="connsiteX69" fmla="*/ 123349 w 258648"/>
                <a:gd name="connsiteY69" fmla="*/ 71342 h 232791"/>
                <a:gd name="connsiteX70" fmla="*/ 110871 w 258648"/>
                <a:gd name="connsiteY70" fmla="*/ 24765 h 232791"/>
                <a:gd name="connsiteX71" fmla="*/ 106013 w 258648"/>
                <a:gd name="connsiteY71" fmla="*/ 20955 h 232791"/>
                <a:gd name="connsiteX72" fmla="*/ 40386 w 258648"/>
                <a:gd name="connsiteY72" fmla="*/ 20955 h 232791"/>
                <a:gd name="connsiteX73" fmla="*/ 46577 w 258648"/>
                <a:gd name="connsiteY73" fmla="*/ 30956 h 232791"/>
                <a:gd name="connsiteX74" fmla="*/ 102108 w 258648"/>
                <a:gd name="connsiteY74" fmla="*/ 30956 h 232791"/>
                <a:gd name="connsiteX75" fmla="*/ 111824 w 258648"/>
                <a:gd name="connsiteY75" fmla="*/ 67437 h 232791"/>
                <a:gd name="connsiteX76" fmla="*/ 46482 w 258648"/>
                <a:gd name="connsiteY76" fmla="*/ 67437 h 232791"/>
                <a:gd name="connsiteX77" fmla="*/ 46482 w 258648"/>
                <a:gd name="connsiteY77" fmla="*/ 30956 h 232791"/>
                <a:gd name="connsiteX78" fmla="*/ 206312 w 258648"/>
                <a:gd name="connsiteY78" fmla="*/ 37243 h 232791"/>
                <a:gd name="connsiteX79" fmla="*/ 206312 w 258648"/>
                <a:gd name="connsiteY79" fmla="*/ 37909 h 232791"/>
                <a:gd name="connsiteX80" fmla="*/ 203168 w 258648"/>
                <a:gd name="connsiteY80" fmla="*/ 39624 h 232791"/>
                <a:gd name="connsiteX81" fmla="*/ 196215 w 258648"/>
                <a:gd name="connsiteY81" fmla="*/ 62198 h 232791"/>
                <a:gd name="connsiteX82" fmla="*/ 196215 w 258648"/>
                <a:gd name="connsiteY82" fmla="*/ 93154 h 232791"/>
                <a:gd name="connsiteX83" fmla="*/ 186500 w 258648"/>
                <a:gd name="connsiteY83" fmla="*/ 93154 h 232791"/>
                <a:gd name="connsiteX84" fmla="*/ 186500 w 258648"/>
                <a:gd name="connsiteY84" fmla="*/ 61246 h 232791"/>
                <a:gd name="connsiteX85" fmla="*/ 194881 w 258648"/>
                <a:gd name="connsiteY85" fmla="*/ 41148 h 232791"/>
                <a:gd name="connsiteX86" fmla="*/ 206312 w 258648"/>
                <a:gd name="connsiteY86" fmla="*/ 37338 h 232791"/>
                <a:gd name="connsiteX87" fmla="*/ 206312 w 258648"/>
                <a:gd name="connsiteY87" fmla="*/ 37338 h 232791"/>
                <a:gd name="connsiteX88" fmla="*/ 62198 w 258648"/>
                <a:gd name="connsiteY88" fmla="*/ 108775 h 232791"/>
                <a:gd name="connsiteX89" fmla="*/ 0 w 258648"/>
                <a:gd name="connsiteY89" fmla="*/ 170593 h 232791"/>
                <a:gd name="connsiteX90" fmla="*/ 62198 w 258648"/>
                <a:gd name="connsiteY90" fmla="*/ 232791 h 232791"/>
                <a:gd name="connsiteX91" fmla="*/ 124016 w 258648"/>
                <a:gd name="connsiteY91" fmla="*/ 170593 h 232791"/>
                <a:gd name="connsiteX92" fmla="*/ 62198 w 258648"/>
                <a:gd name="connsiteY92" fmla="*/ 108775 h 232791"/>
                <a:gd name="connsiteX93" fmla="*/ 62198 w 258648"/>
                <a:gd name="connsiteY93" fmla="*/ 108775 h 232791"/>
                <a:gd name="connsiteX94" fmla="*/ 62198 w 258648"/>
                <a:gd name="connsiteY94" fmla="*/ 118872 h 232791"/>
                <a:gd name="connsiteX95" fmla="*/ 113633 w 258648"/>
                <a:gd name="connsiteY95" fmla="*/ 170593 h 232791"/>
                <a:gd name="connsiteX96" fmla="*/ 62198 w 258648"/>
                <a:gd name="connsiteY96" fmla="*/ 222313 h 232791"/>
                <a:gd name="connsiteX97" fmla="*/ 56674 w 258648"/>
                <a:gd name="connsiteY97" fmla="*/ 221933 h 232791"/>
                <a:gd name="connsiteX98" fmla="*/ 51435 w 258648"/>
                <a:gd name="connsiteY98" fmla="*/ 221266 h 232791"/>
                <a:gd name="connsiteX99" fmla="*/ 10478 w 258648"/>
                <a:gd name="connsiteY99" fmla="*/ 170593 h 232791"/>
                <a:gd name="connsiteX100" fmla="*/ 10859 w 258648"/>
                <a:gd name="connsiteY100" fmla="*/ 165354 h 232791"/>
                <a:gd name="connsiteX101" fmla="*/ 62294 w 258648"/>
                <a:gd name="connsiteY101" fmla="*/ 118777 h 232791"/>
                <a:gd name="connsiteX102" fmla="*/ 62294 w 258648"/>
                <a:gd name="connsiteY102" fmla="*/ 118777 h 232791"/>
                <a:gd name="connsiteX103" fmla="*/ 61532 w 258648"/>
                <a:gd name="connsiteY103" fmla="*/ 142113 h 232791"/>
                <a:gd name="connsiteX104" fmla="*/ 61151 w 258648"/>
                <a:gd name="connsiteY104" fmla="*/ 142494 h 232791"/>
                <a:gd name="connsiteX105" fmla="*/ 60103 w 258648"/>
                <a:gd name="connsiteY105" fmla="*/ 142494 h 232791"/>
                <a:gd name="connsiteX106" fmla="*/ 60103 w 258648"/>
                <a:gd name="connsiteY106" fmla="*/ 142875 h 232791"/>
                <a:gd name="connsiteX107" fmla="*/ 33719 w 258648"/>
                <a:gd name="connsiteY107" fmla="*/ 170688 h 232791"/>
                <a:gd name="connsiteX108" fmla="*/ 62198 w 258648"/>
                <a:gd name="connsiteY108" fmla="*/ 199168 h 232791"/>
                <a:gd name="connsiteX109" fmla="*/ 90678 w 258648"/>
                <a:gd name="connsiteY109" fmla="*/ 170688 h 232791"/>
                <a:gd name="connsiteX110" fmla="*/ 64675 w 258648"/>
                <a:gd name="connsiteY110" fmla="*/ 142875 h 232791"/>
                <a:gd name="connsiteX111" fmla="*/ 64008 w 258648"/>
                <a:gd name="connsiteY111" fmla="*/ 142494 h 232791"/>
                <a:gd name="connsiteX112" fmla="*/ 62579 w 258648"/>
                <a:gd name="connsiteY112" fmla="*/ 142113 h 232791"/>
                <a:gd name="connsiteX113" fmla="*/ 61532 w 258648"/>
                <a:gd name="connsiteY113" fmla="*/ 142113 h 232791"/>
                <a:gd name="connsiteX114" fmla="*/ 61913 w 258648"/>
                <a:gd name="connsiteY114" fmla="*/ 152495 h 232791"/>
                <a:gd name="connsiteX115" fmla="*/ 62294 w 258648"/>
                <a:gd name="connsiteY115" fmla="*/ 152495 h 232791"/>
                <a:gd name="connsiteX116" fmla="*/ 80391 w 258648"/>
                <a:gd name="connsiteY116" fmla="*/ 170593 h 232791"/>
                <a:gd name="connsiteX117" fmla="*/ 62294 w 258648"/>
                <a:gd name="connsiteY117" fmla="*/ 188690 h 232791"/>
                <a:gd name="connsiteX118" fmla="*/ 44196 w 258648"/>
                <a:gd name="connsiteY118" fmla="*/ 170593 h 232791"/>
                <a:gd name="connsiteX119" fmla="*/ 61913 w 258648"/>
                <a:gd name="connsiteY119" fmla="*/ 152495 h 232791"/>
                <a:gd name="connsiteX120" fmla="*/ 61913 w 258648"/>
                <a:gd name="connsiteY120" fmla="*/ 152495 h 232791"/>
                <a:gd name="connsiteX121" fmla="*/ 184214 w 258648"/>
                <a:gd name="connsiteY121" fmla="*/ 165354 h 232791"/>
                <a:gd name="connsiteX122" fmla="*/ 201263 w 258648"/>
                <a:gd name="connsiteY122" fmla="*/ 165354 h 232791"/>
                <a:gd name="connsiteX123" fmla="*/ 200882 w 258648"/>
                <a:gd name="connsiteY123" fmla="*/ 165735 h 232791"/>
                <a:gd name="connsiteX124" fmla="*/ 199835 w 258648"/>
                <a:gd name="connsiteY124" fmla="*/ 165735 h 232791"/>
                <a:gd name="connsiteX125" fmla="*/ 199454 w 258648"/>
                <a:gd name="connsiteY125" fmla="*/ 166116 h 232791"/>
                <a:gd name="connsiteX126" fmla="*/ 175831 w 258648"/>
                <a:gd name="connsiteY126" fmla="*/ 191453 h 232791"/>
                <a:gd name="connsiteX127" fmla="*/ 201549 w 258648"/>
                <a:gd name="connsiteY127" fmla="*/ 217170 h 232791"/>
                <a:gd name="connsiteX128" fmla="*/ 227552 w 258648"/>
                <a:gd name="connsiteY128" fmla="*/ 191453 h 232791"/>
                <a:gd name="connsiteX129" fmla="*/ 203930 w 258648"/>
                <a:gd name="connsiteY129" fmla="*/ 166116 h 232791"/>
                <a:gd name="connsiteX130" fmla="*/ 203549 w 258648"/>
                <a:gd name="connsiteY130" fmla="*/ 165735 h 232791"/>
                <a:gd name="connsiteX131" fmla="*/ 202502 w 258648"/>
                <a:gd name="connsiteY131" fmla="*/ 165354 h 232791"/>
                <a:gd name="connsiteX132" fmla="*/ 219170 w 258648"/>
                <a:gd name="connsiteY132" fmla="*/ 165354 h 232791"/>
                <a:gd name="connsiteX133" fmla="*/ 219837 w 258648"/>
                <a:gd name="connsiteY133" fmla="*/ 166021 h 232791"/>
                <a:gd name="connsiteX134" fmla="*/ 232696 w 258648"/>
                <a:gd name="connsiteY134" fmla="*/ 191357 h 232791"/>
                <a:gd name="connsiteX135" fmla="*/ 201454 w 258648"/>
                <a:gd name="connsiteY135" fmla="*/ 222313 h 232791"/>
                <a:gd name="connsiteX136" fmla="*/ 170498 w 258648"/>
                <a:gd name="connsiteY136" fmla="*/ 191357 h 232791"/>
                <a:gd name="connsiteX137" fmla="*/ 182690 w 258648"/>
                <a:gd name="connsiteY137" fmla="*/ 166688 h 232791"/>
                <a:gd name="connsiteX138" fmla="*/ 184118 w 258648"/>
                <a:gd name="connsiteY138" fmla="*/ 165259 h 232791"/>
                <a:gd name="connsiteX139" fmla="*/ 184118 w 258648"/>
                <a:gd name="connsiteY139" fmla="*/ 165259 h 232791"/>
                <a:gd name="connsiteX140" fmla="*/ 201549 w 258648"/>
                <a:gd name="connsiteY140" fmla="*/ 175736 h 232791"/>
                <a:gd name="connsiteX141" fmla="*/ 217170 w 258648"/>
                <a:gd name="connsiteY141" fmla="*/ 191357 h 232791"/>
                <a:gd name="connsiteX142" fmla="*/ 201549 w 258648"/>
                <a:gd name="connsiteY142" fmla="*/ 206597 h 232791"/>
                <a:gd name="connsiteX143" fmla="*/ 186309 w 258648"/>
                <a:gd name="connsiteY143" fmla="*/ 191357 h 232791"/>
                <a:gd name="connsiteX144" fmla="*/ 201549 w 258648"/>
                <a:gd name="connsiteY144" fmla="*/ 175736 h 232791"/>
                <a:gd name="connsiteX145" fmla="*/ 201549 w 258648"/>
                <a:gd name="connsiteY145" fmla="*/ 175736 h 23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258648" h="232791">
                  <a:moveTo>
                    <a:pt x="30956" y="95"/>
                  </a:moveTo>
                  <a:cubicBezTo>
                    <a:pt x="22574" y="95"/>
                    <a:pt x="15716" y="7049"/>
                    <a:pt x="15716" y="15716"/>
                  </a:cubicBezTo>
                  <a:lnTo>
                    <a:pt x="15716" y="100489"/>
                  </a:lnTo>
                  <a:cubicBezTo>
                    <a:pt x="13621" y="101917"/>
                    <a:pt x="11525" y="103251"/>
                    <a:pt x="9811" y="104966"/>
                  </a:cubicBezTo>
                  <a:cubicBezTo>
                    <a:pt x="7334" y="107061"/>
                    <a:pt x="7049" y="110490"/>
                    <a:pt x="9144" y="112586"/>
                  </a:cubicBezTo>
                  <a:cubicBezTo>
                    <a:pt x="10859" y="115062"/>
                    <a:pt x="14383" y="115348"/>
                    <a:pt x="16764" y="113252"/>
                  </a:cubicBezTo>
                  <a:cubicBezTo>
                    <a:pt x="29623" y="102489"/>
                    <a:pt x="45625" y="96203"/>
                    <a:pt x="63627" y="96203"/>
                  </a:cubicBezTo>
                  <a:cubicBezTo>
                    <a:pt x="103918" y="96203"/>
                    <a:pt x="136589" y="128873"/>
                    <a:pt x="136589" y="169164"/>
                  </a:cubicBezTo>
                  <a:cubicBezTo>
                    <a:pt x="136208" y="171259"/>
                    <a:pt x="137255" y="173355"/>
                    <a:pt x="139065" y="174403"/>
                  </a:cubicBezTo>
                  <a:cubicBezTo>
                    <a:pt x="140780" y="175450"/>
                    <a:pt x="143256" y="175450"/>
                    <a:pt x="144971" y="174403"/>
                  </a:cubicBezTo>
                  <a:cubicBezTo>
                    <a:pt x="146685" y="173355"/>
                    <a:pt x="147733" y="171259"/>
                    <a:pt x="147447" y="169164"/>
                  </a:cubicBezTo>
                  <a:lnTo>
                    <a:pt x="147447" y="165354"/>
                  </a:lnTo>
                  <a:lnTo>
                    <a:pt x="169640" y="165354"/>
                  </a:lnTo>
                  <a:cubicBezTo>
                    <a:pt x="163735" y="172688"/>
                    <a:pt x="160306" y="181356"/>
                    <a:pt x="160306" y="191357"/>
                  </a:cubicBezTo>
                  <a:cubicBezTo>
                    <a:pt x="160306" y="213932"/>
                    <a:pt x="179070" y="232696"/>
                    <a:pt x="201644" y="232696"/>
                  </a:cubicBezTo>
                  <a:cubicBezTo>
                    <a:pt x="224219" y="232696"/>
                    <a:pt x="242983" y="213932"/>
                    <a:pt x="242983" y="191357"/>
                  </a:cubicBezTo>
                  <a:cubicBezTo>
                    <a:pt x="242983" y="180213"/>
                    <a:pt x="238792" y="170212"/>
                    <a:pt x="231553" y="162878"/>
                  </a:cubicBezTo>
                  <a:cubicBezTo>
                    <a:pt x="232601" y="162211"/>
                    <a:pt x="233648" y="161449"/>
                    <a:pt x="234696" y="160782"/>
                  </a:cubicBezTo>
                  <a:cubicBezTo>
                    <a:pt x="238125" y="158305"/>
                    <a:pt x="241268" y="154877"/>
                    <a:pt x="243078" y="150400"/>
                  </a:cubicBezTo>
                  <a:lnTo>
                    <a:pt x="258032" y="109442"/>
                  </a:lnTo>
                  <a:cubicBezTo>
                    <a:pt x="259747" y="104966"/>
                    <a:pt x="257651" y="99727"/>
                    <a:pt x="254603" y="96965"/>
                  </a:cubicBezTo>
                  <a:cubicBezTo>
                    <a:pt x="251460" y="94202"/>
                    <a:pt x="247650" y="93154"/>
                    <a:pt x="243459" y="93154"/>
                  </a:cubicBezTo>
                  <a:lnTo>
                    <a:pt x="207359" y="93154"/>
                  </a:lnTo>
                  <a:lnTo>
                    <a:pt x="207359" y="62198"/>
                  </a:lnTo>
                  <a:cubicBezTo>
                    <a:pt x="207359" y="52102"/>
                    <a:pt x="209836" y="48673"/>
                    <a:pt x="210788" y="47625"/>
                  </a:cubicBezTo>
                  <a:cubicBezTo>
                    <a:pt x="211455" y="46958"/>
                    <a:pt x="211836" y="46958"/>
                    <a:pt x="212217" y="46958"/>
                  </a:cubicBezTo>
                  <a:cubicBezTo>
                    <a:pt x="213646" y="46958"/>
                    <a:pt x="214979" y="46577"/>
                    <a:pt x="216027" y="45529"/>
                  </a:cubicBezTo>
                  <a:cubicBezTo>
                    <a:pt x="217075" y="44482"/>
                    <a:pt x="217742" y="42767"/>
                    <a:pt x="217742" y="41338"/>
                  </a:cubicBezTo>
                  <a:lnTo>
                    <a:pt x="217742" y="30956"/>
                  </a:lnTo>
                  <a:cubicBezTo>
                    <a:pt x="217742" y="29528"/>
                    <a:pt x="217075" y="28194"/>
                    <a:pt x="216027" y="27146"/>
                  </a:cubicBezTo>
                  <a:cubicBezTo>
                    <a:pt x="214979" y="26099"/>
                    <a:pt x="213551" y="25717"/>
                    <a:pt x="212217" y="25717"/>
                  </a:cubicBezTo>
                  <a:cubicBezTo>
                    <a:pt x="205645" y="25717"/>
                    <a:pt x="196977" y="26765"/>
                    <a:pt x="189262" y="32004"/>
                  </a:cubicBezTo>
                  <a:cubicBezTo>
                    <a:pt x="181642" y="37243"/>
                    <a:pt x="175736" y="46958"/>
                    <a:pt x="175736" y="61150"/>
                  </a:cubicBezTo>
                  <a:lnTo>
                    <a:pt x="175736" y="93059"/>
                  </a:lnTo>
                  <a:lnTo>
                    <a:pt x="148971" y="93059"/>
                  </a:lnTo>
                  <a:lnTo>
                    <a:pt x="127826" y="14192"/>
                  </a:lnTo>
                  <a:lnTo>
                    <a:pt x="127826" y="14192"/>
                  </a:lnTo>
                  <a:cubicBezTo>
                    <a:pt x="126778" y="10763"/>
                    <a:pt x="125349" y="7620"/>
                    <a:pt x="123349" y="4858"/>
                  </a:cubicBezTo>
                  <a:cubicBezTo>
                    <a:pt x="120587" y="2096"/>
                    <a:pt x="116777" y="0"/>
                    <a:pt x="112586" y="0"/>
                  </a:cubicBezTo>
                  <a:lnTo>
                    <a:pt x="30956" y="0"/>
                  </a:lnTo>
                  <a:close/>
                  <a:moveTo>
                    <a:pt x="30956" y="10478"/>
                  </a:moveTo>
                  <a:lnTo>
                    <a:pt x="112205" y="10478"/>
                  </a:lnTo>
                  <a:cubicBezTo>
                    <a:pt x="113633" y="10478"/>
                    <a:pt x="114300" y="10858"/>
                    <a:pt x="115348" y="11906"/>
                  </a:cubicBezTo>
                  <a:cubicBezTo>
                    <a:pt x="116015" y="12573"/>
                    <a:pt x="116777" y="14669"/>
                    <a:pt x="117443" y="16764"/>
                  </a:cubicBezTo>
                  <a:lnTo>
                    <a:pt x="117443" y="16764"/>
                  </a:lnTo>
                  <a:lnTo>
                    <a:pt x="140018" y="99822"/>
                  </a:lnTo>
                  <a:cubicBezTo>
                    <a:pt x="140399" y="101917"/>
                    <a:pt x="142494" y="103632"/>
                    <a:pt x="144875" y="103632"/>
                  </a:cubicBezTo>
                  <a:lnTo>
                    <a:pt x="178880" y="103632"/>
                  </a:lnTo>
                  <a:cubicBezTo>
                    <a:pt x="180308" y="104013"/>
                    <a:pt x="181642" y="104013"/>
                    <a:pt x="182690" y="103632"/>
                  </a:cubicBezTo>
                  <a:lnTo>
                    <a:pt x="199739" y="103632"/>
                  </a:lnTo>
                  <a:cubicBezTo>
                    <a:pt x="200787" y="104013"/>
                    <a:pt x="202216" y="104013"/>
                    <a:pt x="203549" y="103632"/>
                  </a:cubicBezTo>
                  <a:lnTo>
                    <a:pt x="243173" y="103632"/>
                  </a:lnTo>
                  <a:cubicBezTo>
                    <a:pt x="244888" y="103632"/>
                    <a:pt x="246983" y="104299"/>
                    <a:pt x="247650" y="105061"/>
                  </a:cubicBezTo>
                  <a:cubicBezTo>
                    <a:pt x="248317" y="105728"/>
                    <a:pt x="248317" y="105061"/>
                    <a:pt x="248031" y="106108"/>
                  </a:cubicBezTo>
                  <a:lnTo>
                    <a:pt x="233077" y="147066"/>
                  </a:lnTo>
                  <a:cubicBezTo>
                    <a:pt x="232696" y="148495"/>
                    <a:pt x="230600" y="150876"/>
                    <a:pt x="228219" y="152591"/>
                  </a:cubicBezTo>
                  <a:cubicBezTo>
                    <a:pt x="225838" y="154305"/>
                    <a:pt x="222980" y="155353"/>
                    <a:pt x="221933" y="155353"/>
                  </a:cubicBezTo>
                  <a:lnTo>
                    <a:pt x="145828" y="155353"/>
                  </a:lnTo>
                  <a:cubicBezTo>
                    <a:pt x="139256" y="115729"/>
                    <a:pt x="104870" y="85534"/>
                    <a:pt x="63532" y="85534"/>
                  </a:cubicBezTo>
                  <a:cubicBezTo>
                    <a:pt x="50006" y="85534"/>
                    <a:pt x="37148" y="88678"/>
                    <a:pt x="26003" y="94202"/>
                  </a:cubicBezTo>
                  <a:lnTo>
                    <a:pt x="26003" y="15716"/>
                  </a:lnTo>
                  <a:cubicBezTo>
                    <a:pt x="26003" y="12573"/>
                    <a:pt x="28099" y="10478"/>
                    <a:pt x="30861" y="10478"/>
                  </a:cubicBezTo>
                  <a:lnTo>
                    <a:pt x="30861" y="10478"/>
                  </a:lnTo>
                  <a:close/>
                  <a:moveTo>
                    <a:pt x="40291" y="20860"/>
                  </a:moveTo>
                  <a:cubicBezTo>
                    <a:pt x="37814" y="21241"/>
                    <a:pt x="36100" y="23336"/>
                    <a:pt x="36100" y="26099"/>
                  </a:cubicBezTo>
                  <a:lnTo>
                    <a:pt x="36100" y="72295"/>
                  </a:lnTo>
                  <a:cubicBezTo>
                    <a:pt x="36100" y="75438"/>
                    <a:pt x="38576" y="77533"/>
                    <a:pt x="41339" y="77533"/>
                  </a:cubicBezTo>
                  <a:lnTo>
                    <a:pt x="118491" y="77533"/>
                  </a:lnTo>
                  <a:cubicBezTo>
                    <a:pt x="120206" y="77533"/>
                    <a:pt x="121634" y="76867"/>
                    <a:pt x="122682" y="75819"/>
                  </a:cubicBezTo>
                  <a:cubicBezTo>
                    <a:pt x="123730" y="74390"/>
                    <a:pt x="124111" y="72676"/>
                    <a:pt x="123349" y="71342"/>
                  </a:cubicBezTo>
                  <a:lnTo>
                    <a:pt x="110871" y="24765"/>
                  </a:lnTo>
                  <a:cubicBezTo>
                    <a:pt x="110204" y="22288"/>
                    <a:pt x="108109" y="20955"/>
                    <a:pt x="106013" y="20955"/>
                  </a:cubicBezTo>
                  <a:lnTo>
                    <a:pt x="40386" y="20955"/>
                  </a:lnTo>
                  <a:close/>
                  <a:moveTo>
                    <a:pt x="46577" y="30956"/>
                  </a:moveTo>
                  <a:lnTo>
                    <a:pt x="102108" y="30956"/>
                  </a:lnTo>
                  <a:lnTo>
                    <a:pt x="111824" y="67437"/>
                  </a:lnTo>
                  <a:lnTo>
                    <a:pt x="46482" y="67437"/>
                  </a:lnTo>
                  <a:lnTo>
                    <a:pt x="46482" y="30956"/>
                  </a:lnTo>
                  <a:close/>
                  <a:moveTo>
                    <a:pt x="206312" y="37243"/>
                  </a:moveTo>
                  <a:lnTo>
                    <a:pt x="206312" y="37909"/>
                  </a:lnTo>
                  <a:cubicBezTo>
                    <a:pt x="205264" y="38576"/>
                    <a:pt x="204216" y="38576"/>
                    <a:pt x="203168" y="39624"/>
                  </a:cubicBezTo>
                  <a:cubicBezTo>
                    <a:pt x="198977" y="43815"/>
                    <a:pt x="196215" y="50387"/>
                    <a:pt x="196215" y="62198"/>
                  </a:cubicBezTo>
                  <a:lnTo>
                    <a:pt x="196215" y="93154"/>
                  </a:lnTo>
                  <a:lnTo>
                    <a:pt x="186500" y="93154"/>
                  </a:lnTo>
                  <a:lnTo>
                    <a:pt x="186500" y="61246"/>
                  </a:lnTo>
                  <a:cubicBezTo>
                    <a:pt x="186500" y="49816"/>
                    <a:pt x="189929" y="44196"/>
                    <a:pt x="194881" y="41148"/>
                  </a:cubicBezTo>
                  <a:cubicBezTo>
                    <a:pt x="198311" y="38671"/>
                    <a:pt x="202502" y="38005"/>
                    <a:pt x="206312" y="37338"/>
                  </a:cubicBezTo>
                  <a:lnTo>
                    <a:pt x="206312" y="37338"/>
                  </a:lnTo>
                  <a:close/>
                  <a:moveTo>
                    <a:pt x="62198" y="108775"/>
                  </a:moveTo>
                  <a:cubicBezTo>
                    <a:pt x="27813" y="108775"/>
                    <a:pt x="0" y="136588"/>
                    <a:pt x="0" y="170593"/>
                  </a:cubicBezTo>
                  <a:cubicBezTo>
                    <a:pt x="0" y="204597"/>
                    <a:pt x="27813" y="232791"/>
                    <a:pt x="62198" y="232791"/>
                  </a:cubicBezTo>
                  <a:cubicBezTo>
                    <a:pt x="96584" y="232791"/>
                    <a:pt x="124016" y="204978"/>
                    <a:pt x="124016" y="170593"/>
                  </a:cubicBezTo>
                  <a:cubicBezTo>
                    <a:pt x="124016" y="136208"/>
                    <a:pt x="96203" y="108775"/>
                    <a:pt x="62198" y="108775"/>
                  </a:cubicBezTo>
                  <a:lnTo>
                    <a:pt x="62198" y="108775"/>
                  </a:lnTo>
                  <a:close/>
                  <a:moveTo>
                    <a:pt x="62198" y="118872"/>
                  </a:moveTo>
                  <a:cubicBezTo>
                    <a:pt x="90678" y="118872"/>
                    <a:pt x="113633" y="142113"/>
                    <a:pt x="113633" y="170593"/>
                  </a:cubicBezTo>
                  <a:cubicBezTo>
                    <a:pt x="113633" y="199073"/>
                    <a:pt x="90678" y="222313"/>
                    <a:pt x="62198" y="222313"/>
                  </a:cubicBezTo>
                  <a:cubicBezTo>
                    <a:pt x="60484" y="222313"/>
                    <a:pt x="58388" y="222313"/>
                    <a:pt x="56674" y="221933"/>
                  </a:cubicBezTo>
                  <a:cubicBezTo>
                    <a:pt x="54959" y="221552"/>
                    <a:pt x="53245" y="221552"/>
                    <a:pt x="51435" y="221266"/>
                  </a:cubicBezTo>
                  <a:cubicBezTo>
                    <a:pt x="28194" y="216408"/>
                    <a:pt x="10478" y="195548"/>
                    <a:pt x="10478" y="170593"/>
                  </a:cubicBezTo>
                  <a:cubicBezTo>
                    <a:pt x="10478" y="168878"/>
                    <a:pt x="10478" y="167164"/>
                    <a:pt x="10859" y="165354"/>
                  </a:cubicBezTo>
                  <a:cubicBezTo>
                    <a:pt x="13335" y="139351"/>
                    <a:pt x="35528" y="118777"/>
                    <a:pt x="62294" y="118777"/>
                  </a:cubicBezTo>
                  <a:lnTo>
                    <a:pt x="62294" y="118777"/>
                  </a:lnTo>
                  <a:close/>
                  <a:moveTo>
                    <a:pt x="61532" y="142113"/>
                  </a:moveTo>
                  <a:lnTo>
                    <a:pt x="61151" y="142494"/>
                  </a:lnTo>
                  <a:lnTo>
                    <a:pt x="60103" y="142494"/>
                  </a:lnTo>
                  <a:lnTo>
                    <a:pt x="60103" y="142875"/>
                  </a:lnTo>
                  <a:cubicBezTo>
                    <a:pt x="45530" y="143923"/>
                    <a:pt x="33719" y="155734"/>
                    <a:pt x="33719" y="170688"/>
                  </a:cubicBezTo>
                  <a:cubicBezTo>
                    <a:pt x="33719" y="185642"/>
                    <a:pt x="46577" y="199168"/>
                    <a:pt x="62198" y="199168"/>
                  </a:cubicBezTo>
                  <a:cubicBezTo>
                    <a:pt x="77819" y="199168"/>
                    <a:pt x="90678" y="186309"/>
                    <a:pt x="90678" y="170688"/>
                  </a:cubicBezTo>
                  <a:cubicBezTo>
                    <a:pt x="90678" y="156115"/>
                    <a:pt x="78867" y="143923"/>
                    <a:pt x="64675" y="142875"/>
                  </a:cubicBezTo>
                  <a:cubicBezTo>
                    <a:pt x="64294" y="142875"/>
                    <a:pt x="64294" y="142494"/>
                    <a:pt x="64008" y="142494"/>
                  </a:cubicBezTo>
                  <a:cubicBezTo>
                    <a:pt x="63722" y="142494"/>
                    <a:pt x="62960" y="142113"/>
                    <a:pt x="62579" y="142113"/>
                  </a:cubicBezTo>
                  <a:lnTo>
                    <a:pt x="61532" y="142113"/>
                  </a:lnTo>
                  <a:close/>
                  <a:moveTo>
                    <a:pt x="61913" y="152495"/>
                  </a:moveTo>
                  <a:lnTo>
                    <a:pt x="62294" y="152495"/>
                  </a:lnTo>
                  <a:cubicBezTo>
                    <a:pt x="72390" y="152495"/>
                    <a:pt x="80391" y="160496"/>
                    <a:pt x="80391" y="170593"/>
                  </a:cubicBezTo>
                  <a:cubicBezTo>
                    <a:pt x="80391" y="180689"/>
                    <a:pt x="72009" y="188690"/>
                    <a:pt x="62294" y="188690"/>
                  </a:cubicBezTo>
                  <a:cubicBezTo>
                    <a:pt x="52578" y="188690"/>
                    <a:pt x="44196" y="180689"/>
                    <a:pt x="44196" y="170593"/>
                  </a:cubicBezTo>
                  <a:cubicBezTo>
                    <a:pt x="44196" y="160496"/>
                    <a:pt x="51816" y="152876"/>
                    <a:pt x="61913" y="152495"/>
                  </a:cubicBezTo>
                  <a:lnTo>
                    <a:pt x="61913" y="152495"/>
                  </a:lnTo>
                  <a:close/>
                  <a:moveTo>
                    <a:pt x="184214" y="165354"/>
                  </a:moveTo>
                  <a:lnTo>
                    <a:pt x="201263" y="165354"/>
                  </a:lnTo>
                  <a:lnTo>
                    <a:pt x="200882" y="165735"/>
                  </a:lnTo>
                  <a:lnTo>
                    <a:pt x="199835" y="165735"/>
                  </a:lnTo>
                  <a:lnTo>
                    <a:pt x="199454" y="166116"/>
                  </a:lnTo>
                  <a:cubicBezTo>
                    <a:pt x="186214" y="167164"/>
                    <a:pt x="175831" y="177927"/>
                    <a:pt x="175831" y="191453"/>
                  </a:cubicBezTo>
                  <a:cubicBezTo>
                    <a:pt x="175831" y="205740"/>
                    <a:pt x="187643" y="217170"/>
                    <a:pt x="201549" y="217170"/>
                  </a:cubicBezTo>
                  <a:cubicBezTo>
                    <a:pt x="215456" y="217170"/>
                    <a:pt x="227552" y="205740"/>
                    <a:pt x="227552" y="191453"/>
                  </a:cubicBezTo>
                  <a:cubicBezTo>
                    <a:pt x="227552" y="177165"/>
                    <a:pt x="217170" y="167164"/>
                    <a:pt x="203930" y="166116"/>
                  </a:cubicBezTo>
                  <a:cubicBezTo>
                    <a:pt x="203930" y="166116"/>
                    <a:pt x="203930" y="165735"/>
                    <a:pt x="203549" y="165735"/>
                  </a:cubicBezTo>
                  <a:cubicBezTo>
                    <a:pt x="203168" y="165735"/>
                    <a:pt x="202883" y="165354"/>
                    <a:pt x="202502" y="165354"/>
                  </a:cubicBezTo>
                  <a:lnTo>
                    <a:pt x="219170" y="165354"/>
                  </a:lnTo>
                  <a:cubicBezTo>
                    <a:pt x="219170" y="165354"/>
                    <a:pt x="219551" y="166021"/>
                    <a:pt x="219837" y="166021"/>
                  </a:cubicBezTo>
                  <a:cubicBezTo>
                    <a:pt x="227457" y="171545"/>
                    <a:pt x="232696" y="180975"/>
                    <a:pt x="232696" y="191357"/>
                  </a:cubicBezTo>
                  <a:cubicBezTo>
                    <a:pt x="232696" y="208407"/>
                    <a:pt x="218789" y="222313"/>
                    <a:pt x="201454" y="222313"/>
                  </a:cubicBezTo>
                  <a:cubicBezTo>
                    <a:pt x="184118" y="222313"/>
                    <a:pt x="170498" y="208407"/>
                    <a:pt x="170498" y="191357"/>
                  </a:cubicBezTo>
                  <a:cubicBezTo>
                    <a:pt x="170498" y="181261"/>
                    <a:pt x="175355" y="172212"/>
                    <a:pt x="182690" y="166688"/>
                  </a:cubicBezTo>
                  <a:cubicBezTo>
                    <a:pt x="183071" y="166307"/>
                    <a:pt x="183737" y="166021"/>
                    <a:pt x="184118" y="165259"/>
                  </a:cubicBezTo>
                  <a:lnTo>
                    <a:pt x="184118" y="165259"/>
                  </a:lnTo>
                  <a:close/>
                  <a:moveTo>
                    <a:pt x="201549" y="175736"/>
                  </a:moveTo>
                  <a:cubicBezTo>
                    <a:pt x="210217" y="175736"/>
                    <a:pt x="217170" y="182690"/>
                    <a:pt x="217170" y="191357"/>
                  </a:cubicBezTo>
                  <a:cubicBezTo>
                    <a:pt x="217170" y="200025"/>
                    <a:pt x="210217" y="206597"/>
                    <a:pt x="201549" y="206597"/>
                  </a:cubicBezTo>
                  <a:cubicBezTo>
                    <a:pt x="192881" y="206597"/>
                    <a:pt x="186309" y="199644"/>
                    <a:pt x="186309" y="191357"/>
                  </a:cubicBezTo>
                  <a:cubicBezTo>
                    <a:pt x="186309" y="183071"/>
                    <a:pt x="193262" y="175736"/>
                    <a:pt x="201549" y="175736"/>
                  </a:cubicBezTo>
                  <a:lnTo>
                    <a:pt x="201549" y="175736"/>
                  </a:ln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/>
              <a:endParaRPr lang="pt-BR" dirty="0">
                <a:solidFill>
                  <a:schemeClr val="tx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16" name="Espaço Reservado para Texto 1">
              <a:extLst>
                <a:ext uri="{FF2B5EF4-FFF2-40B4-BE49-F238E27FC236}">
                  <a16:creationId xmlns:a16="http://schemas.microsoft.com/office/drawing/2014/main" id="{A820C887-CD98-996D-D67E-D07F8F842574}"/>
                </a:ext>
              </a:extLst>
            </p:cNvPr>
            <p:cNvSpPr txBox="1">
              <a:spLocks/>
            </p:cNvSpPr>
            <p:nvPr/>
          </p:nvSpPr>
          <p:spPr>
            <a:xfrm>
              <a:off x="493852" y="4052344"/>
              <a:ext cx="2811909" cy="714374"/>
            </a:xfrm>
            <a:prstGeom prst="rect">
              <a:avLst/>
            </a:prstGeom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pt-BR" sz="4000" b="1" dirty="0">
                  <a:latin typeface="Gisha" panose="020B0502040204020203" pitchFamily="34" charset="-79"/>
                  <a:cs typeface="Gisha" panose="020B0502040204020203" pitchFamily="34" charset="-79"/>
                </a:rPr>
                <a:t>FCO Rural</a:t>
              </a:r>
            </a:p>
          </p:txBody>
        </p:sp>
      </p:grpSp>
      <p:sp>
        <p:nvSpPr>
          <p:cNvPr id="17" name="Retângulo 16">
            <a:extLst>
              <a:ext uri="{FF2B5EF4-FFF2-40B4-BE49-F238E27FC236}">
                <a16:creationId xmlns:a16="http://schemas.microsoft.com/office/drawing/2014/main" id="{319E03BB-A0D7-5AE9-3CF5-66399AB4C5AD}"/>
              </a:ext>
            </a:extLst>
          </p:cNvPr>
          <p:cNvSpPr/>
          <p:nvPr/>
        </p:nvSpPr>
        <p:spPr>
          <a:xfrm>
            <a:off x="5486400" y="2781300"/>
            <a:ext cx="152400" cy="40199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spaço Reservado para Texto 1">
            <a:extLst>
              <a:ext uri="{FF2B5EF4-FFF2-40B4-BE49-F238E27FC236}">
                <a16:creationId xmlns:a16="http://schemas.microsoft.com/office/drawing/2014/main" id="{3D8727C2-CAEA-CDC3-0C99-3A3DCB77201C}"/>
              </a:ext>
            </a:extLst>
          </p:cNvPr>
          <p:cNvSpPr txBox="1">
            <a:spLocks/>
          </p:cNvSpPr>
          <p:nvPr/>
        </p:nvSpPr>
        <p:spPr>
          <a:xfrm>
            <a:off x="5638800" y="985788"/>
            <a:ext cx="7873176" cy="95625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i="0" u="none" kern="1200" spc="-150">
                <a:solidFill>
                  <a:schemeClr val="bg1"/>
                </a:solidFill>
                <a:effectLst/>
                <a:latin typeface="Gisha" panose="020B0502040204020203" pitchFamily="34" charset="-79"/>
                <a:ea typeface="Ebrima" panose="02000000000000000000" pitchFamily="2" charset="0"/>
                <a:cs typeface="Gisha" panose="020B0502040204020203" pitchFamily="34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 spc="0" dirty="0">
                <a:solidFill>
                  <a:schemeClr val="accent1">
                    <a:lumMod val="75000"/>
                  </a:schemeClr>
                </a:solidFill>
              </a:rPr>
              <a:t>Linhas de Financiamento:</a:t>
            </a:r>
          </a:p>
        </p:txBody>
      </p:sp>
    </p:spTree>
    <p:extLst>
      <p:ext uri="{BB962C8B-B14F-4D97-AF65-F5344CB8AC3E}">
        <p14:creationId xmlns:p14="http://schemas.microsoft.com/office/powerpoint/2010/main" val="1364818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B2137-BBDE-EAAE-67DE-202310C28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2CD5EAB5-CFA2-112E-9C8B-CA0DB40C4EBB}"/>
              </a:ext>
            </a:extLst>
          </p:cNvPr>
          <p:cNvGrpSpPr/>
          <p:nvPr/>
        </p:nvGrpSpPr>
        <p:grpSpPr>
          <a:xfrm>
            <a:off x="0" y="-30531"/>
            <a:ext cx="12920764" cy="10286999"/>
            <a:chOff x="0" y="-2"/>
            <a:chExt cx="12920764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8DC84B59-B49C-A943-C37F-959021DEB06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962895C-82BD-01B3-4E91-339D59F5D727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A3B56705-1104-0A88-26E8-BDDA8B0C7BC6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5B3939E0-7CD5-2D41-605D-90D25D56653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4C692B7A-8253-5E33-4B68-A128386AE06E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1C6CA3C3-0B00-FEAD-8033-31C50163F526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Retângulo 9">
            <a:extLst>
              <a:ext uri="{FF2B5EF4-FFF2-40B4-BE49-F238E27FC236}">
                <a16:creationId xmlns:a16="http://schemas.microsoft.com/office/drawing/2014/main" id="{35329191-08BE-6A1A-774D-96C0B193040D}"/>
              </a:ext>
            </a:extLst>
          </p:cNvPr>
          <p:cNvSpPr/>
          <p:nvPr/>
        </p:nvSpPr>
        <p:spPr>
          <a:xfrm>
            <a:off x="7063074" y="2301782"/>
            <a:ext cx="5705290" cy="452174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6A093F7-1014-AD89-8C1D-44BDCC886B78}"/>
              </a:ext>
            </a:extLst>
          </p:cNvPr>
          <p:cNvSpPr/>
          <p:nvPr/>
        </p:nvSpPr>
        <p:spPr>
          <a:xfrm>
            <a:off x="5724402" y="2760286"/>
            <a:ext cx="152400" cy="40199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spaço Reservado para Texto 1">
            <a:extLst>
              <a:ext uri="{FF2B5EF4-FFF2-40B4-BE49-F238E27FC236}">
                <a16:creationId xmlns:a16="http://schemas.microsoft.com/office/drawing/2014/main" id="{97551A91-CE79-220F-52BB-F30F29634527}"/>
              </a:ext>
            </a:extLst>
          </p:cNvPr>
          <p:cNvSpPr txBox="1">
            <a:spLocks/>
          </p:cNvSpPr>
          <p:nvPr/>
        </p:nvSpPr>
        <p:spPr>
          <a:xfrm>
            <a:off x="5638800" y="985788"/>
            <a:ext cx="7873176" cy="95625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i="0" u="none" kern="1200" spc="-150">
                <a:solidFill>
                  <a:schemeClr val="bg1"/>
                </a:solidFill>
                <a:effectLst/>
                <a:latin typeface="Gisha" panose="020B0502040204020203" pitchFamily="34" charset="-79"/>
                <a:ea typeface="Ebrima" panose="02000000000000000000" pitchFamily="2" charset="0"/>
                <a:cs typeface="Gisha" panose="020B0502040204020203" pitchFamily="34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 spc="0" dirty="0">
                <a:solidFill>
                  <a:schemeClr val="accent1">
                    <a:lumMod val="75000"/>
                  </a:schemeClr>
                </a:solidFill>
              </a:rPr>
              <a:t>Linhas de Financiamento:</a:t>
            </a:r>
          </a:p>
        </p:txBody>
      </p:sp>
      <p:sp>
        <p:nvSpPr>
          <p:cNvPr id="11" name="Espaço Reservado para Texto 1">
            <a:extLst>
              <a:ext uri="{FF2B5EF4-FFF2-40B4-BE49-F238E27FC236}">
                <a16:creationId xmlns:a16="http://schemas.microsoft.com/office/drawing/2014/main" id="{C85EA0ED-40D5-6C15-F019-8F165D3F4230}"/>
              </a:ext>
            </a:extLst>
          </p:cNvPr>
          <p:cNvSpPr txBox="1">
            <a:spLocks/>
          </p:cNvSpPr>
          <p:nvPr/>
        </p:nvSpPr>
        <p:spPr>
          <a:xfrm>
            <a:off x="2353428" y="5065556"/>
            <a:ext cx="2924175" cy="103600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600" b="1" dirty="0">
                <a:latin typeface="Gisha" panose="020B0502040204020203" pitchFamily="34" charset="-79"/>
                <a:cs typeface="Gisha" panose="020B0502040204020203" pitchFamily="34" charset="-79"/>
              </a:rPr>
              <a:t>FCO</a:t>
            </a:r>
            <a:br>
              <a:rPr lang="pt-BR" sz="3600" b="1" dirty="0">
                <a:latin typeface="Gisha" panose="020B0502040204020203" pitchFamily="34" charset="-79"/>
                <a:cs typeface="Gisha" panose="020B0502040204020203" pitchFamily="34" charset="-79"/>
              </a:rPr>
            </a:br>
            <a:r>
              <a:rPr lang="pt-BR" sz="3600" b="1" dirty="0">
                <a:latin typeface="Gisha" panose="020B0502040204020203" pitchFamily="34" charset="-79"/>
                <a:cs typeface="Gisha" panose="020B0502040204020203" pitchFamily="34" charset="-79"/>
              </a:rPr>
              <a:t>Empresarial</a:t>
            </a:r>
          </a:p>
        </p:txBody>
      </p:sp>
      <p:grpSp>
        <p:nvGrpSpPr>
          <p:cNvPr id="12" name="Gráfico 27">
            <a:extLst>
              <a:ext uri="{FF2B5EF4-FFF2-40B4-BE49-F238E27FC236}">
                <a16:creationId xmlns:a16="http://schemas.microsoft.com/office/drawing/2014/main" id="{22DA2EF8-016F-6EBA-8674-D44F2C6CC965}"/>
              </a:ext>
            </a:extLst>
          </p:cNvPr>
          <p:cNvGrpSpPr/>
          <p:nvPr/>
        </p:nvGrpSpPr>
        <p:grpSpPr>
          <a:xfrm>
            <a:off x="3192234" y="3629033"/>
            <a:ext cx="1296158" cy="1178173"/>
            <a:chOff x="6954287" y="3236708"/>
            <a:chExt cx="215550" cy="195929"/>
          </a:xfrm>
          <a:solidFill>
            <a:schemeClr val="tx1"/>
          </a:solidFill>
        </p:grpSpPr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E064B9AF-2E8D-5386-657B-160EB5D96725}"/>
                </a:ext>
              </a:extLst>
            </p:cNvPr>
            <p:cNvSpPr/>
            <p:nvPr/>
          </p:nvSpPr>
          <p:spPr>
            <a:xfrm>
              <a:off x="6954287" y="3236708"/>
              <a:ext cx="215550" cy="101536"/>
            </a:xfrm>
            <a:custGeom>
              <a:avLst/>
              <a:gdLst>
                <a:gd name="connsiteX0" fmla="*/ 155639 w 215550"/>
                <a:gd name="connsiteY0" fmla="*/ 70771 h 101536"/>
                <a:gd name="connsiteX1" fmla="*/ 162782 w 215550"/>
                <a:gd name="connsiteY1" fmla="*/ 75057 h 101536"/>
                <a:gd name="connsiteX2" fmla="*/ 179546 w 215550"/>
                <a:gd name="connsiteY2" fmla="*/ 84963 h 101536"/>
                <a:gd name="connsiteX3" fmla="*/ 198787 w 215550"/>
                <a:gd name="connsiteY3" fmla="*/ 67247 h 101536"/>
                <a:gd name="connsiteX4" fmla="*/ 175451 w 215550"/>
                <a:gd name="connsiteY4" fmla="*/ 16764 h 101536"/>
                <a:gd name="connsiteX5" fmla="*/ 36100 w 215550"/>
                <a:gd name="connsiteY5" fmla="*/ 16764 h 101536"/>
                <a:gd name="connsiteX6" fmla="*/ 16574 w 215550"/>
                <a:gd name="connsiteY6" fmla="*/ 66961 h 101536"/>
                <a:gd name="connsiteX7" fmla="*/ 35814 w 215550"/>
                <a:gd name="connsiteY7" fmla="*/ 84963 h 101536"/>
                <a:gd name="connsiteX8" fmla="*/ 52578 w 215550"/>
                <a:gd name="connsiteY8" fmla="*/ 75057 h 101536"/>
                <a:gd name="connsiteX9" fmla="*/ 67056 w 215550"/>
                <a:gd name="connsiteY9" fmla="*/ 75057 h 101536"/>
                <a:gd name="connsiteX10" fmla="*/ 83820 w 215550"/>
                <a:gd name="connsiteY10" fmla="*/ 84963 h 101536"/>
                <a:gd name="connsiteX11" fmla="*/ 100584 w 215550"/>
                <a:gd name="connsiteY11" fmla="*/ 75057 h 101536"/>
                <a:gd name="connsiteX12" fmla="*/ 115062 w 215550"/>
                <a:gd name="connsiteY12" fmla="*/ 75057 h 101536"/>
                <a:gd name="connsiteX13" fmla="*/ 131826 w 215550"/>
                <a:gd name="connsiteY13" fmla="*/ 84963 h 101536"/>
                <a:gd name="connsiteX14" fmla="*/ 148304 w 215550"/>
                <a:gd name="connsiteY14" fmla="*/ 75057 h 101536"/>
                <a:gd name="connsiteX15" fmla="*/ 155639 w 215550"/>
                <a:gd name="connsiteY15" fmla="*/ 70771 h 101536"/>
                <a:gd name="connsiteX16" fmla="*/ 155639 w 215550"/>
                <a:gd name="connsiteY16" fmla="*/ 70771 h 101536"/>
                <a:gd name="connsiteX17" fmla="*/ 179451 w 215550"/>
                <a:gd name="connsiteY17" fmla="*/ 101441 h 101536"/>
                <a:gd name="connsiteX18" fmla="*/ 155639 w 215550"/>
                <a:gd name="connsiteY18" fmla="*/ 92297 h 101536"/>
                <a:gd name="connsiteX19" fmla="*/ 131826 w 215550"/>
                <a:gd name="connsiteY19" fmla="*/ 101441 h 101536"/>
                <a:gd name="connsiteX20" fmla="*/ 107728 w 215550"/>
                <a:gd name="connsiteY20" fmla="*/ 92297 h 101536"/>
                <a:gd name="connsiteX21" fmla="*/ 83915 w 215550"/>
                <a:gd name="connsiteY21" fmla="*/ 101441 h 101536"/>
                <a:gd name="connsiteX22" fmla="*/ 59817 w 215550"/>
                <a:gd name="connsiteY22" fmla="*/ 92297 h 101536"/>
                <a:gd name="connsiteX23" fmla="*/ 36005 w 215550"/>
                <a:gd name="connsiteY23" fmla="*/ 101441 h 101536"/>
                <a:gd name="connsiteX24" fmla="*/ 0 w 215550"/>
                <a:gd name="connsiteY24" fmla="*/ 65437 h 101536"/>
                <a:gd name="connsiteX25" fmla="*/ 476 w 215550"/>
                <a:gd name="connsiteY25" fmla="*/ 62389 h 101536"/>
                <a:gd name="connsiteX26" fmla="*/ 22669 w 215550"/>
                <a:gd name="connsiteY26" fmla="*/ 5334 h 101536"/>
                <a:gd name="connsiteX27" fmla="*/ 30575 w 215550"/>
                <a:gd name="connsiteY27" fmla="*/ 0 h 101536"/>
                <a:gd name="connsiteX28" fmla="*/ 180785 w 215550"/>
                <a:gd name="connsiteY28" fmla="*/ 0 h 101536"/>
                <a:gd name="connsiteX29" fmla="*/ 188405 w 215550"/>
                <a:gd name="connsiteY29" fmla="*/ 4858 h 101536"/>
                <a:gd name="connsiteX30" fmla="*/ 214789 w 215550"/>
                <a:gd name="connsiteY30" fmla="*/ 62198 h 101536"/>
                <a:gd name="connsiteX31" fmla="*/ 215551 w 215550"/>
                <a:gd name="connsiteY31" fmla="*/ 65532 h 101536"/>
                <a:gd name="connsiteX32" fmla="*/ 179546 w 215550"/>
                <a:gd name="connsiteY32" fmla="*/ 101537 h 101536"/>
                <a:gd name="connsiteX33" fmla="*/ 179546 w 215550"/>
                <a:gd name="connsiteY33" fmla="*/ 101537 h 101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15550" h="101536">
                  <a:moveTo>
                    <a:pt x="155639" y="70771"/>
                  </a:moveTo>
                  <a:cubicBezTo>
                    <a:pt x="158687" y="70771"/>
                    <a:pt x="161449" y="72581"/>
                    <a:pt x="162782" y="75057"/>
                  </a:cubicBezTo>
                  <a:cubicBezTo>
                    <a:pt x="166307" y="81153"/>
                    <a:pt x="172688" y="84963"/>
                    <a:pt x="179546" y="84963"/>
                  </a:cubicBezTo>
                  <a:cubicBezTo>
                    <a:pt x="189738" y="84963"/>
                    <a:pt x="198025" y="77057"/>
                    <a:pt x="198787" y="67247"/>
                  </a:cubicBezTo>
                  <a:lnTo>
                    <a:pt x="175451" y="16764"/>
                  </a:lnTo>
                  <a:lnTo>
                    <a:pt x="36100" y="16764"/>
                  </a:lnTo>
                  <a:lnTo>
                    <a:pt x="16574" y="66961"/>
                  </a:lnTo>
                  <a:cubicBezTo>
                    <a:pt x="17336" y="76867"/>
                    <a:pt x="25718" y="84963"/>
                    <a:pt x="35814" y="84963"/>
                  </a:cubicBezTo>
                  <a:cubicBezTo>
                    <a:pt x="42672" y="84963"/>
                    <a:pt x="49054" y="81153"/>
                    <a:pt x="52578" y="75057"/>
                  </a:cubicBezTo>
                  <a:cubicBezTo>
                    <a:pt x="55626" y="69723"/>
                    <a:pt x="64008" y="69723"/>
                    <a:pt x="67056" y="75057"/>
                  </a:cubicBezTo>
                  <a:cubicBezTo>
                    <a:pt x="70580" y="81153"/>
                    <a:pt x="76676" y="84963"/>
                    <a:pt x="83820" y="84963"/>
                  </a:cubicBezTo>
                  <a:cubicBezTo>
                    <a:pt x="90964" y="84963"/>
                    <a:pt x="97060" y="81153"/>
                    <a:pt x="100584" y="75057"/>
                  </a:cubicBezTo>
                  <a:cubicBezTo>
                    <a:pt x="103346" y="69723"/>
                    <a:pt x="112014" y="69723"/>
                    <a:pt x="115062" y="75057"/>
                  </a:cubicBezTo>
                  <a:cubicBezTo>
                    <a:pt x="118586" y="81153"/>
                    <a:pt x="124682" y="84963"/>
                    <a:pt x="131826" y="84963"/>
                  </a:cubicBezTo>
                  <a:cubicBezTo>
                    <a:pt x="138970" y="84963"/>
                    <a:pt x="144780" y="81153"/>
                    <a:pt x="148304" y="75057"/>
                  </a:cubicBezTo>
                  <a:cubicBezTo>
                    <a:pt x="149828" y="72485"/>
                    <a:pt x="152591" y="70771"/>
                    <a:pt x="155639" y="70771"/>
                  </a:cubicBezTo>
                  <a:lnTo>
                    <a:pt x="155639" y="70771"/>
                  </a:lnTo>
                  <a:close/>
                  <a:moveTo>
                    <a:pt x="179451" y="101441"/>
                  </a:moveTo>
                  <a:cubicBezTo>
                    <a:pt x="170593" y="101441"/>
                    <a:pt x="162211" y="98108"/>
                    <a:pt x="155639" y="92297"/>
                  </a:cubicBezTo>
                  <a:cubicBezTo>
                    <a:pt x="149066" y="98108"/>
                    <a:pt x="140684" y="101441"/>
                    <a:pt x="131826" y="101441"/>
                  </a:cubicBezTo>
                  <a:cubicBezTo>
                    <a:pt x="122968" y="101441"/>
                    <a:pt x="114300" y="98108"/>
                    <a:pt x="107728" y="92297"/>
                  </a:cubicBezTo>
                  <a:cubicBezTo>
                    <a:pt x="101156" y="98108"/>
                    <a:pt x="92774" y="101441"/>
                    <a:pt x="83915" y="101441"/>
                  </a:cubicBezTo>
                  <a:cubicBezTo>
                    <a:pt x="75057" y="101441"/>
                    <a:pt x="66389" y="98108"/>
                    <a:pt x="59817" y="92297"/>
                  </a:cubicBezTo>
                  <a:cubicBezTo>
                    <a:pt x="53435" y="98108"/>
                    <a:pt x="44863" y="101441"/>
                    <a:pt x="36005" y="101441"/>
                  </a:cubicBezTo>
                  <a:cubicBezTo>
                    <a:pt x="16193" y="101441"/>
                    <a:pt x="0" y="85439"/>
                    <a:pt x="0" y="65437"/>
                  </a:cubicBezTo>
                  <a:cubicBezTo>
                    <a:pt x="0" y="64389"/>
                    <a:pt x="286" y="63437"/>
                    <a:pt x="476" y="62389"/>
                  </a:cubicBezTo>
                  <a:lnTo>
                    <a:pt x="22669" y="5334"/>
                  </a:lnTo>
                  <a:cubicBezTo>
                    <a:pt x="23908" y="2000"/>
                    <a:pt x="26956" y="0"/>
                    <a:pt x="30575" y="0"/>
                  </a:cubicBezTo>
                  <a:lnTo>
                    <a:pt x="180785" y="0"/>
                  </a:lnTo>
                  <a:cubicBezTo>
                    <a:pt x="184118" y="0"/>
                    <a:pt x="187166" y="2000"/>
                    <a:pt x="188405" y="4858"/>
                  </a:cubicBezTo>
                  <a:lnTo>
                    <a:pt x="214789" y="62198"/>
                  </a:lnTo>
                  <a:cubicBezTo>
                    <a:pt x="215265" y="63246"/>
                    <a:pt x="215551" y="64484"/>
                    <a:pt x="215551" y="65532"/>
                  </a:cubicBezTo>
                  <a:cubicBezTo>
                    <a:pt x="215551" y="85534"/>
                    <a:pt x="199358" y="101537"/>
                    <a:pt x="179546" y="101537"/>
                  </a:cubicBezTo>
                  <a:lnTo>
                    <a:pt x="179546" y="10153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15AA2064-64F3-0DF4-5369-20098FEBC3F2}"/>
                </a:ext>
              </a:extLst>
            </p:cNvPr>
            <p:cNvSpPr/>
            <p:nvPr/>
          </p:nvSpPr>
          <p:spPr>
            <a:xfrm>
              <a:off x="6977147" y="3324337"/>
              <a:ext cx="169735" cy="108299"/>
            </a:xfrm>
            <a:custGeom>
              <a:avLst/>
              <a:gdLst>
                <a:gd name="connsiteX0" fmla="*/ 161449 w 169735"/>
                <a:gd name="connsiteY0" fmla="*/ 108299 h 108299"/>
                <a:gd name="connsiteX1" fmla="*/ 8382 w 169735"/>
                <a:gd name="connsiteY1" fmla="*/ 108299 h 108299"/>
                <a:gd name="connsiteX2" fmla="*/ 0 w 169735"/>
                <a:gd name="connsiteY2" fmla="*/ 100203 h 108299"/>
                <a:gd name="connsiteX3" fmla="*/ 0 w 169735"/>
                <a:gd name="connsiteY3" fmla="*/ 8382 h 108299"/>
                <a:gd name="connsiteX4" fmla="*/ 8382 w 169735"/>
                <a:gd name="connsiteY4" fmla="*/ 0 h 108299"/>
                <a:gd name="connsiteX5" fmla="*/ 16478 w 169735"/>
                <a:gd name="connsiteY5" fmla="*/ 8382 h 108299"/>
                <a:gd name="connsiteX6" fmla="*/ 16478 w 169735"/>
                <a:gd name="connsiteY6" fmla="*/ 91821 h 108299"/>
                <a:gd name="connsiteX7" fmla="*/ 152972 w 169735"/>
                <a:gd name="connsiteY7" fmla="*/ 91821 h 108299"/>
                <a:gd name="connsiteX8" fmla="*/ 152972 w 169735"/>
                <a:gd name="connsiteY8" fmla="*/ 8382 h 108299"/>
                <a:gd name="connsiteX9" fmla="*/ 161354 w 169735"/>
                <a:gd name="connsiteY9" fmla="*/ 0 h 108299"/>
                <a:gd name="connsiteX10" fmla="*/ 169736 w 169735"/>
                <a:gd name="connsiteY10" fmla="*/ 8382 h 108299"/>
                <a:gd name="connsiteX11" fmla="*/ 169736 w 169735"/>
                <a:gd name="connsiteY11" fmla="*/ 100203 h 108299"/>
                <a:gd name="connsiteX12" fmla="*/ 161354 w 169735"/>
                <a:gd name="connsiteY12" fmla="*/ 108299 h 108299"/>
                <a:gd name="connsiteX13" fmla="*/ 161354 w 169735"/>
                <a:gd name="connsiteY13" fmla="*/ 108299 h 10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35" h="108299">
                  <a:moveTo>
                    <a:pt x="161449" y="108299"/>
                  </a:moveTo>
                  <a:lnTo>
                    <a:pt x="8382" y="108299"/>
                  </a:lnTo>
                  <a:cubicBezTo>
                    <a:pt x="3524" y="108299"/>
                    <a:pt x="0" y="104775"/>
                    <a:pt x="0" y="100203"/>
                  </a:cubicBezTo>
                  <a:lnTo>
                    <a:pt x="0" y="8382"/>
                  </a:lnTo>
                  <a:cubicBezTo>
                    <a:pt x="0" y="3810"/>
                    <a:pt x="3524" y="0"/>
                    <a:pt x="8382" y="0"/>
                  </a:cubicBezTo>
                  <a:cubicBezTo>
                    <a:pt x="12954" y="0"/>
                    <a:pt x="16478" y="3810"/>
                    <a:pt x="16478" y="8382"/>
                  </a:cubicBezTo>
                  <a:lnTo>
                    <a:pt x="16478" y="91821"/>
                  </a:lnTo>
                  <a:lnTo>
                    <a:pt x="152972" y="91821"/>
                  </a:lnTo>
                  <a:lnTo>
                    <a:pt x="152972" y="8382"/>
                  </a:lnTo>
                  <a:cubicBezTo>
                    <a:pt x="152972" y="3810"/>
                    <a:pt x="156782" y="0"/>
                    <a:pt x="161354" y="0"/>
                  </a:cubicBezTo>
                  <a:cubicBezTo>
                    <a:pt x="165926" y="0"/>
                    <a:pt x="169736" y="3810"/>
                    <a:pt x="169736" y="8382"/>
                  </a:cubicBezTo>
                  <a:lnTo>
                    <a:pt x="169736" y="100203"/>
                  </a:lnTo>
                  <a:cubicBezTo>
                    <a:pt x="169736" y="104775"/>
                    <a:pt x="165926" y="108299"/>
                    <a:pt x="161354" y="108299"/>
                  </a:cubicBezTo>
                  <a:lnTo>
                    <a:pt x="161354" y="10829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EAE18CD3-3215-69F2-2DCA-809567828628}"/>
                </a:ext>
              </a:extLst>
            </p:cNvPr>
            <p:cNvSpPr/>
            <p:nvPr/>
          </p:nvSpPr>
          <p:spPr>
            <a:xfrm>
              <a:off x="7008865" y="3354722"/>
              <a:ext cx="105822" cy="69722"/>
            </a:xfrm>
            <a:custGeom>
              <a:avLst/>
              <a:gdLst>
                <a:gd name="connsiteX0" fmla="*/ 8382 w 105822"/>
                <a:gd name="connsiteY0" fmla="*/ 61341 h 69722"/>
                <a:gd name="connsiteX1" fmla="*/ 97441 w 105822"/>
                <a:gd name="connsiteY1" fmla="*/ 61341 h 69722"/>
                <a:gd name="connsiteX2" fmla="*/ 97441 w 105822"/>
                <a:gd name="connsiteY2" fmla="*/ 8287 h 69722"/>
                <a:gd name="connsiteX3" fmla="*/ 8382 w 105822"/>
                <a:gd name="connsiteY3" fmla="*/ 8287 h 69722"/>
                <a:gd name="connsiteX4" fmla="*/ 8382 w 105822"/>
                <a:gd name="connsiteY4" fmla="*/ 61341 h 69722"/>
                <a:gd name="connsiteX5" fmla="*/ 101727 w 105822"/>
                <a:gd name="connsiteY5" fmla="*/ 69723 h 69722"/>
                <a:gd name="connsiteX6" fmla="*/ 4286 w 105822"/>
                <a:gd name="connsiteY6" fmla="*/ 69723 h 69722"/>
                <a:gd name="connsiteX7" fmla="*/ 0 w 105822"/>
                <a:gd name="connsiteY7" fmla="*/ 65437 h 69722"/>
                <a:gd name="connsiteX8" fmla="*/ 0 w 105822"/>
                <a:gd name="connsiteY8" fmla="*/ 4286 h 69722"/>
                <a:gd name="connsiteX9" fmla="*/ 4286 w 105822"/>
                <a:gd name="connsiteY9" fmla="*/ 0 h 69722"/>
                <a:gd name="connsiteX10" fmla="*/ 101727 w 105822"/>
                <a:gd name="connsiteY10" fmla="*/ 0 h 69722"/>
                <a:gd name="connsiteX11" fmla="*/ 105823 w 105822"/>
                <a:gd name="connsiteY11" fmla="*/ 4286 h 69722"/>
                <a:gd name="connsiteX12" fmla="*/ 105823 w 105822"/>
                <a:gd name="connsiteY12" fmla="*/ 65437 h 69722"/>
                <a:gd name="connsiteX13" fmla="*/ 101727 w 105822"/>
                <a:gd name="connsiteY13" fmla="*/ 69723 h 69722"/>
                <a:gd name="connsiteX14" fmla="*/ 101727 w 105822"/>
                <a:gd name="connsiteY14" fmla="*/ 69723 h 6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5822" h="69722">
                  <a:moveTo>
                    <a:pt x="8382" y="61341"/>
                  </a:moveTo>
                  <a:lnTo>
                    <a:pt x="97441" y="61341"/>
                  </a:lnTo>
                  <a:lnTo>
                    <a:pt x="97441" y="8287"/>
                  </a:lnTo>
                  <a:lnTo>
                    <a:pt x="8382" y="8287"/>
                  </a:lnTo>
                  <a:lnTo>
                    <a:pt x="8382" y="61341"/>
                  </a:lnTo>
                  <a:close/>
                  <a:moveTo>
                    <a:pt x="101727" y="69723"/>
                  </a:moveTo>
                  <a:lnTo>
                    <a:pt x="4286" y="69723"/>
                  </a:lnTo>
                  <a:cubicBezTo>
                    <a:pt x="2000" y="69723"/>
                    <a:pt x="0" y="67723"/>
                    <a:pt x="0" y="65437"/>
                  </a:cubicBezTo>
                  <a:lnTo>
                    <a:pt x="0" y="4286"/>
                  </a:lnTo>
                  <a:cubicBezTo>
                    <a:pt x="0" y="2000"/>
                    <a:pt x="2000" y="0"/>
                    <a:pt x="4286" y="0"/>
                  </a:cubicBezTo>
                  <a:lnTo>
                    <a:pt x="101727" y="0"/>
                  </a:lnTo>
                  <a:cubicBezTo>
                    <a:pt x="104013" y="0"/>
                    <a:pt x="105823" y="2000"/>
                    <a:pt x="105823" y="4286"/>
                  </a:cubicBezTo>
                  <a:lnTo>
                    <a:pt x="105823" y="65437"/>
                  </a:lnTo>
                  <a:cubicBezTo>
                    <a:pt x="105823" y="67723"/>
                    <a:pt x="104013" y="69723"/>
                    <a:pt x="101727" y="69723"/>
                  </a:cubicBezTo>
                  <a:lnTo>
                    <a:pt x="101727" y="6972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855EDE34-E79B-0352-7C25-1D2792C6A01A}"/>
                </a:ext>
              </a:extLst>
            </p:cNvPr>
            <p:cNvSpPr/>
            <p:nvPr/>
          </p:nvSpPr>
          <p:spPr>
            <a:xfrm>
              <a:off x="6977718" y="3263092"/>
              <a:ext cx="169163" cy="8382"/>
            </a:xfrm>
            <a:custGeom>
              <a:avLst/>
              <a:gdLst>
                <a:gd name="connsiteX0" fmla="*/ 164878 w 169163"/>
                <a:gd name="connsiteY0" fmla="*/ 8382 h 8382"/>
                <a:gd name="connsiteX1" fmla="*/ 4286 w 169163"/>
                <a:gd name="connsiteY1" fmla="*/ 8382 h 8382"/>
                <a:gd name="connsiteX2" fmla="*/ 0 w 169163"/>
                <a:gd name="connsiteY2" fmla="*/ 4096 h 8382"/>
                <a:gd name="connsiteX3" fmla="*/ 4286 w 169163"/>
                <a:gd name="connsiteY3" fmla="*/ 0 h 8382"/>
                <a:gd name="connsiteX4" fmla="*/ 164878 w 169163"/>
                <a:gd name="connsiteY4" fmla="*/ 0 h 8382"/>
                <a:gd name="connsiteX5" fmla="*/ 169164 w 169163"/>
                <a:gd name="connsiteY5" fmla="*/ 4096 h 8382"/>
                <a:gd name="connsiteX6" fmla="*/ 164878 w 169163"/>
                <a:gd name="connsiteY6" fmla="*/ 8382 h 8382"/>
                <a:gd name="connsiteX7" fmla="*/ 164878 w 169163"/>
                <a:gd name="connsiteY7" fmla="*/ 8382 h 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163" h="8382">
                  <a:moveTo>
                    <a:pt x="164878" y="8382"/>
                  </a:moveTo>
                  <a:lnTo>
                    <a:pt x="4286" y="8382"/>
                  </a:lnTo>
                  <a:cubicBezTo>
                    <a:pt x="2000" y="8382"/>
                    <a:pt x="0" y="6382"/>
                    <a:pt x="0" y="4096"/>
                  </a:cubicBezTo>
                  <a:cubicBezTo>
                    <a:pt x="0" y="1810"/>
                    <a:pt x="2000" y="0"/>
                    <a:pt x="4286" y="0"/>
                  </a:cubicBezTo>
                  <a:lnTo>
                    <a:pt x="164878" y="0"/>
                  </a:lnTo>
                  <a:cubicBezTo>
                    <a:pt x="167164" y="0"/>
                    <a:pt x="169164" y="1810"/>
                    <a:pt x="169164" y="4096"/>
                  </a:cubicBezTo>
                  <a:cubicBezTo>
                    <a:pt x="169164" y="6382"/>
                    <a:pt x="167164" y="8382"/>
                    <a:pt x="164878" y="8382"/>
                  </a:cubicBezTo>
                  <a:lnTo>
                    <a:pt x="164878" y="8382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54041434-C04E-DC66-FBBD-1DED28F742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276" y="2328688"/>
            <a:ext cx="5515648" cy="449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903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9AA97-214D-EEB6-557D-AD4F2B4AA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A00926C7-4021-B8CD-3E55-4FA9303A0FE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600200" y="431844"/>
            <a:ext cx="14271053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6000" b="1" spc="-10" dirty="0">
                <a:solidFill>
                  <a:srgbClr val="025E85"/>
                </a:solidFill>
              </a:rPr>
              <a:t>Por que é FCO é importante para você?</a:t>
            </a:r>
            <a:endParaRPr sz="6000" b="1" dirty="0">
              <a:solidFill>
                <a:srgbClr val="025E85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DF12C27-2D2F-9A0E-0549-AFC10F1C6576}"/>
              </a:ext>
            </a:extLst>
          </p:cNvPr>
          <p:cNvSpPr txBox="1"/>
          <p:nvPr/>
        </p:nvSpPr>
        <p:spPr>
          <a:xfrm>
            <a:off x="1333500" y="3655586"/>
            <a:ext cx="15621000" cy="348364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 algn="just">
              <a:spcBef>
                <a:spcPts val="105"/>
              </a:spcBef>
              <a:buFont typeface="Wingdings" panose="05000000000000000000" pitchFamily="2" charset="2"/>
              <a:buChar char="Ø"/>
            </a:pPr>
            <a:r>
              <a:rPr lang="pt-BR" sz="3200" spc="-60" dirty="0">
                <a:solidFill>
                  <a:schemeClr val="tx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Juros baixos;</a:t>
            </a:r>
            <a:endParaRPr lang="pt-BR" sz="3200" spc="-20" dirty="0">
              <a:solidFill>
                <a:schemeClr val="tx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469900" indent="-457200" algn="just">
              <a:spcBef>
                <a:spcPts val="105"/>
              </a:spcBef>
              <a:buFont typeface="Wingdings" panose="05000000000000000000" pitchFamily="2" charset="2"/>
              <a:buChar char="Ø"/>
            </a:pPr>
            <a:endParaRPr lang="pt-BR" sz="3200" spc="-20" dirty="0">
              <a:solidFill>
                <a:schemeClr val="tx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469900" indent="-457200" algn="just">
              <a:spcBef>
                <a:spcPts val="105"/>
              </a:spcBef>
              <a:buFont typeface="Wingdings" panose="05000000000000000000" pitchFamily="2" charset="2"/>
              <a:buChar char="Ø"/>
            </a:pPr>
            <a:r>
              <a:rPr lang="pt-BR" sz="3200" spc="-20" dirty="0">
                <a:solidFill>
                  <a:schemeClr val="tx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Longo prazo para pagamento;</a:t>
            </a:r>
            <a:endParaRPr lang="pt-BR" sz="3200" spc="-130" dirty="0">
              <a:solidFill>
                <a:schemeClr val="tx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469900" indent="-457200" algn="just">
              <a:spcBef>
                <a:spcPts val="105"/>
              </a:spcBef>
              <a:buFont typeface="Wingdings" panose="05000000000000000000" pitchFamily="2" charset="2"/>
              <a:buChar char="Ø"/>
            </a:pPr>
            <a:endParaRPr lang="pt-BR" sz="3200" spc="-85" dirty="0">
              <a:solidFill>
                <a:schemeClr val="tx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469900" indent="-457200" algn="just">
              <a:spcBef>
                <a:spcPts val="105"/>
              </a:spcBef>
              <a:buFont typeface="Wingdings" panose="05000000000000000000" pitchFamily="2" charset="2"/>
              <a:buChar char="Ø"/>
            </a:pPr>
            <a:r>
              <a:rPr lang="pt-BR" sz="3200" spc="-85" dirty="0">
                <a:solidFill>
                  <a:schemeClr val="tx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Carência para o início da quitação das parcelas</a:t>
            </a:r>
            <a:r>
              <a:rPr lang="pt-BR" sz="3200" spc="-105" dirty="0">
                <a:solidFill>
                  <a:schemeClr val="tx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.</a:t>
            </a:r>
          </a:p>
          <a:p>
            <a:pPr marL="469900" indent="-457200" algn="just">
              <a:spcBef>
                <a:spcPts val="105"/>
              </a:spcBef>
              <a:buFont typeface="Wingdings" panose="05000000000000000000" pitchFamily="2" charset="2"/>
              <a:buChar char="v"/>
            </a:pPr>
            <a:endParaRPr lang="pt-BR" sz="3200" spc="-100" dirty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pt-BR" sz="2850" dirty="0">
              <a:latin typeface="Trebuchet MS"/>
              <a:cs typeface="Trebuchet MS"/>
            </a:endParaRPr>
          </a:p>
        </p:txBody>
      </p:sp>
      <p:grpSp>
        <p:nvGrpSpPr>
          <p:cNvPr id="5" name="object 5">
            <a:extLst>
              <a:ext uri="{FF2B5EF4-FFF2-40B4-BE49-F238E27FC236}">
                <a16:creationId xmlns:a16="http://schemas.microsoft.com/office/drawing/2014/main" id="{F55B7253-D92F-9DE2-EDA7-DEBB62A3F195}"/>
              </a:ext>
            </a:extLst>
          </p:cNvPr>
          <p:cNvGrpSpPr/>
          <p:nvPr/>
        </p:nvGrpSpPr>
        <p:grpSpPr>
          <a:xfrm>
            <a:off x="0" y="-2"/>
            <a:ext cx="18288000" cy="10287000"/>
            <a:chOff x="0" y="-2"/>
            <a:chExt cx="18288000" cy="10287000"/>
          </a:xfrm>
        </p:grpSpPr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FC464328-EA44-EB18-F5D3-3A98D293368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859790" cy="10286999"/>
            </a:xfrm>
            <a:prstGeom prst="rect">
              <a:avLst/>
            </a:prstGeom>
          </p:spPr>
        </p:pic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1CE55E08-CFBB-F194-1EE7-347E5DC9B30D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87070709-EEC8-4796-CAEB-656F0CBE3F2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73907" y="25"/>
              <a:ext cx="2014092" cy="8998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3814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6B934-F39B-34FB-4828-BB05EF21D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F02DB028-356D-A022-564D-D47DCBCE84E4}"/>
              </a:ext>
            </a:extLst>
          </p:cNvPr>
          <p:cNvGrpSpPr/>
          <p:nvPr/>
        </p:nvGrpSpPr>
        <p:grpSpPr>
          <a:xfrm>
            <a:off x="0" y="-30531"/>
            <a:ext cx="12920764" cy="10286999"/>
            <a:chOff x="0" y="-2"/>
            <a:chExt cx="12920764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0081EE96-5B61-A5A0-2E30-0DEA5573DA4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B6A4942B-F6A8-3F65-DCBC-209F01FC780D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3BBEF3B9-746E-EEF2-8CF3-8AB7C542CA5C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B2B86C2E-777A-7C5E-BB07-3E809BD8BB2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CD67C69E-FF15-ECB2-78BA-23190D16033F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6E8B2A41-BCE6-8610-0111-BCA026476F27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195500D0-6953-2928-1060-B9597D3B72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647725"/>
              </p:ext>
            </p:extLst>
          </p:nvPr>
        </p:nvGraphicFramePr>
        <p:xfrm>
          <a:off x="2209800" y="2376446"/>
          <a:ext cx="6248400" cy="217592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{C083E6E3-FA7D-4D7B-A595-EF9225AFEA82}</a:tableStyleId>
              </a:tblPr>
              <a:tblGrid>
                <a:gridCol w="2581733">
                  <a:extLst>
                    <a:ext uri="{9D8B030D-6E8A-4147-A177-3AD203B41FA5}">
                      <a16:colId xmlns:a16="http://schemas.microsoft.com/office/drawing/2014/main" val="4217368692"/>
                    </a:ext>
                  </a:extLst>
                </a:gridCol>
                <a:gridCol w="2010753">
                  <a:extLst>
                    <a:ext uri="{9D8B030D-6E8A-4147-A177-3AD203B41FA5}">
                      <a16:colId xmlns:a16="http://schemas.microsoft.com/office/drawing/2014/main" val="4268384984"/>
                    </a:ext>
                  </a:extLst>
                </a:gridCol>
                <a:gridCol w="1655914">
                  <a:extLst>
                    <a:ext uri="{9D8B030D-6E8A-4147-A177-3AD203B41FA5}">
                      <a16:colId xmlns:a16="http://schemas.microsoft.com/office/drawing/2014/main" val="484225372"/>
                    </a:ext>
                  </a:extLst>
                </a:gridCol>
              </a:tblGrid>
              <a:tr h="511858">
                <a:tc gridSpan="3">
                  <a:txBody>
                    <a:bodyPr/>
                    <a:lstStyle/>
                    <a:p>
                      <a:pPr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700" b="1" spc="-10" dirty="0">
                          <a:solidFill>
                            <a:srgbClr val="002855"/>
                          </a:solidFill>
                          <a:effectLst/>
                          <a:latin typeface="Gisha" panose="020B0502040204020203" pitchFamily="34" charset="-79"/>
                          <a:ea typeface="+mn-ea"/>
                          <a:cs typeface="Gisha" panose="020B0502040204020203" pitchFamily="34" charset="-79"/>
                        </a:rPr>
                        <a:t>INVESTIMENTO</a:t>
                      </a:r>
                      <a:endParaRPr lang="pt-BR" sz="1700" b="1" dirty="0">
                        <a:solidFill>
                          <a:srgbClr val="002855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87715" marR="87715" marT="43857" marB="43857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pt-PT" sz="1800" b="1" spc="-10" dirty="0">
                          <a:solidFill>
                            <a:srgbClr val="002855"/>
                          </a:solidFill>
                          <a:effectLst/>
                          <a:latin typeface="Gisha" panose="020B0502040204020203" pitchFamily="34" charset="-79"/>
                          <a:ea typeface="+mn-ea"/>
                          <a:cs typeface="Gisha" panose="020B0502040204020203" pitchFamily="34" charset="-79"/>
                        </a:rPr>
                        <a:t>INVESTIMENTO</a:t>
                      </a:r>
                      <a:endParaRPr lang="pt-BR" sz="1800" b="1" dirty="0">
                        <a:solidFill>
                          <a:srgbClr val="002855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231327"/>
                  </a:ext>
                </a:extLst>
              </a:tr>
              <a:tr h="425557">
                <a:tc rowSpan="2">
                  <a:txBody>
                    <a:bodyPr/>
                    <a:lstStyle/>
                    <a:p>
                      <a:pPr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 </a:t>
                      </a:r>
                      <a:r>
                        <a:rPr lang="pt-PT" sz="1700" b="1" kern="1200" spc="-1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Porte</a:t>
                      </a:r>
                      <a:endParaRPr lang="pt-BR" sz="1700" b="1" kern="1200" spc="-1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87715" marR="87715" marT="43857" marB="43857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130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pt-PT" sz="1500" spc="-1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Encargos</a:t>
                      </a:r>
                      <a:r>
                        <a:rPr lang="pt-PT" sz="15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 </a:t>
                      </a:r>
                      <a:r>
                        <a:rPr lang="pt-PT" sz="1500" spc="-1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Financeiros</a:t>
                      </a:r>
                      <a:endParaRPr lang="pt-BR" sz="1500" b="1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87715" marR="87715" marT="43857" marB="43857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943243"/>
                  </a:ext>
                </a:extLst>
              </a:tr>
              <a:tr h="123851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1600" marR="59055" indent="-3810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Sem bônus</a:t>
                      </a:r>
                      <a:endParaRPr lang="pt-BR" sz="1700" b="1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8425" marR="59055" indent="-1905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Com bônus</a:t>
                      </a:r>
                      <a:endParaRPr lang="pt-BR" sz="1700" b="1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6527674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A229CA16-AEE6-2F9D-BACD-09D91BF3F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171966"/>
              </p:ext>
            </p:extLst>
          </p:nvPr>
        </p:nvGraphicFramePr>
        <p:xfrm>
          <a:off x="2195447" y="4563481"/>
          <a:ext cx="6248400" cy="27136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{5FD0F851-EC5A-4D38-B0AD-8093EC10F338}</a:tableStyleId>
              </a:tblPr>
              <a:tblGrid>
                <a:gridCol w="2582130">
                  <a:extLst>
                    <a:ext uri="{9D8B030D-6E8A-4147-A177-3AD203B41FA5}">
                      <a16:colId xmlns:a16="http://schemas.microsoft.com/office/drawing/2014/main" val="4290077970"/>
                    </a:ext>
                  </a:extLst>
                </a:gridCol>
                <a:gridCol w="2012364">
                  <a:extLst>
                    <a:ext uri="{9D8B030D-6E8A-4147-A177-3AD203B41FA5}">
                      <a16:colId xmlns:a16="http://schemas.microsoft.com/office/drawing/2014/main" val="2534601133"/>
                    </a:ext>
                  </a:extLst>
                </a:gridCol>
                <a:gridCol w="1653906">
                  <a:extLst>
                    <a:ext uri="{9D8B030D-6E8A-4147-A177-3AD203B41FA5}">
                      <a16:colId xmlns:a16="http://schemas.microsoft.com/office/drawing/2014/main" val="1429458882"/>
                    </a:ext>
                  </a:extLst>
                </a:gridCol>
              </a:tblGrid>
              <a:tr h="405217">
                <a:tc>
                  <a:txBody>
                    <a:bodyPr/>
                    <a:lstStyle/>
                    <a:p>
                      <a:pPr marL="83185" algn="l">
                        <a:lnSpc>
                          <a:spcPts val="13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Mini</a:t>
                      </a:r>
                      <a:endParaRPr lang="pt-BR" sz="1400" b="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10,4</a:t>
                      </a:r>
                      <a:endParaRPr lang="pt-BR" sz="17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87715" marR="87715" marT="43857" marB="43857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3000" b="1" dirty="0">
                          <a:solidFill>
                            <a:srgbClr val="FF0000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9,8 </a:t>
                      </a:r>
                      <a:endParaRPr lang="pt-BR" sz="3000" dirty="0">
                        <a:solidFill>
                          <a:srgbClr val="FF0000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87715" marR="87715" marT="43857" marB="43857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350801"/>
                  </a:ext>
                </a:extLst>
              </a:tr>
              <a:tr h="405217">
                <a:tc>
                  <a:txBody>
                    <a:bodyPr/>
                    <a:lstStyle/>
                    <a:p>
                      <a:pPr marL="83185" algn="l">
                        <a:lnSpc>
                          <a:spcPts val="13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Pequeno</a:t>
                      </a:r>
                      <a:endParaRPr lang="pt-BR" sz="1400" b="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517960"/>
                  </a:ext>
                </a:extLst>
              </a:tr>
              <a:tr h="325742">
                <a:tc>
                  <a:txBody>
                    <a:bodyPr/>
                    <a:lstStyle/>
                    <a:p>
                      <a:pPr marL="83185" algn="l">
                        <a:lnSpc>
                          <a:spcPts val="128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Pequeno-Médio</a:t>
                      </a:r>
                      <a:endParaRPr lang="pt-BR" sz="1400" b="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805610"/>
                  </a:ext>
                </a:extLst>
              </a:tr>
              <a:tr h="412451">
                <a:tc>
                  <a:txBody>
                    <a:bodyPr/>
                    <a:lstStyle/>
                    <a:p>
                      <a:pPr marL="83185" algn="l">
                        <a:lnSpc>
                          <a:spcPts val="130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Médio</a:t>
                      </a:r>
                      <a:r>
                        <a:rPr lang="pt-PT" sz="1400" b="0" spc="-6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 </a:t>
                      </a: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(Médio</a:t>
                      </a:r>
                      <a:r>
                        <a:rPr lang="pt-PT" sz="1400" b="0" spc="-35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 </a:t>
                      </a: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I)</a:t>
                      </a:r>
                      <a:endParaRPr lang="pt-BR" sz="1400" b="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11,9</a:t>
                      </a:r>
                      <a:endParaRPr lang="pt-BR" sz="17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11,3</a:t>
                      </a:r>
                      <a:endParaRPr lang="pt-BR" sz="17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523418"/>
                  </a:ext>
                </a:extLst>
              </a:tr>
              <a:tr h="752542">
                <a:tc>
                  <a:txBody>
                    <a:bodyPr/>
                    <a:lstStyle/>
                    <a:p>
                      <a:pPr marL="83185" marR="137795" algn="l">
                        <a:lnSpc>
                          <a:spcPts val="125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Médio-Grande</a:t>
                      </a:r>
                      <a:r>
                        <a:rPr lang="pt-PT" sz="1400" b="0" spc="-235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 </a:t>
                      </a: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(Médio II)</a:t>
                      </a:r>
                      <a:endParaRPr lang="pt-BR" sz="1400" b="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13,4</a:t>
                      </a:r>
                      <a:endParaRPr lang="pt-BR" sz="17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13,0</a:t>
                      </a:r>
                      <a:endParaRPr lang="pt-BR" sz="17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6213"/>
                  </a:ext>
                </a:extLst>
              </a:tr>
              <a:tr h="412451">
                <a:tc>
                  <a:txBody>
                    <a:bodyPr/>
                    <a:lstStyle/>
                    <a:p>
                      <a:pPr marL="83185" algn="l">
                        <a:lnSpc>
                          <a:spcPts val="130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Grande</a:t>
                      </a:r>
                      <a:endParaRPr lang="pt-BR" sz="1400" b="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13,4</a:t>
                      </a:r>
                      <a:endParaRPr lang="pt-BR" sz="17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13,4</a:t>
                      </a:r>
                      <a:endParaRPr lang="pt-BR" sz="17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89002461"/>
                  </a:ext>
                </a:extLst>
              </a:tr>
            </a:tbl>
          </a:graphicData>
        </a:graphic>
      </p:graphicFrame>
      <p:sp>
        <p:nvSpPr>
          <p:cNvPr id="18" name="Retângulo 17">
            <a:extLst>
              <a:ext uri="{FF2B5EF4-FFF2-40B4-BE49-F238E27FC236}">
                <a16:creationId xmlns:a16="http://schemas.microsoft.com/office/drawing/2014/main" id="{D21A0908-3AE7-D56A-56E7-EDF39001B322}"/>
              </a:ext>
            </a:extLst>
          </p:cNvPr>
          <p:cNvSpPr/>
          <p:nvPr/>
        </p:nvSpPr>
        <p:spPr>
          <a:xfrm>
            <a:off x="2209800" y="2376446"/>
            <a:ext cx="6234047" cy="49006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ADD0CE36-1367-E745-4DA2-F9206595A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305528"/>
              </p:ext>
            </p:extLst>
          </p:nvPr>
        </p:nvGraphicFramePr>
        <p:xfrm>
          <a:off x="9357512" y="2376446"/>
          <a:ext cx="6568287" cy="522354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{C083E6E3-FA7D-4D7B-A595-EF9225AFEA82}</a:tableStyleId>
              </a:tblPr>
              <a:tblGrid>
                <a:gridCol w="2842775">
                  <a:extLst>
                    <a:ext uri="{9D8B030D-6E8A-4147-A177-3AD203B41FA5}">
                      <a16:colId xmlns:a16="http://schemas.microsoft.com/office/drawing/2014/main" val="75843499"/>
                    </a:ext>
                  </a:extLst>
                </a:gridCol>
                <a:gridCol w="1826833">
                  <a:extLst>
                    <a:ext uri="{9D8B030D-6E8A-4147-A177-3AD203B41FA5}">
                      <a16:colId xmlns:a16="http://schemas.microsoft.com/office/drawing/2014/main" val="4033053434"/>
                    </a:ext>
                  </a:extLst>
                </a:gridCol>
                <a:gridCol w="1898679">
                  <a:extLst>
                    <a:ext uri="{9D8B030D-6E8A-4147-A177-3AD203B41FA5}">
                      <a16:colId xmlns:a16="http://schemas.microsoft.com/office/drawing/2014/main" val="2121194450"/>
                    </a:ext>
                  </a:extLst>
                </a:gridCol>
              </a:tblGrid>
              <a:tr h="504489">
                <a:tc gridSpan="3">
                  <a:txBody>
                    <a:bodyPr/>
                    <a:lstStyle/>
                    <a:p>
                      <a:pPr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700" dirty="0"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 </a:t>
                      </a:r>
                      <a:r>
                        <a:rPr lang="pt-PT" sz="1700" spc="-10" dirty="0">
                          <a:solidFill>
                            <a:srgbClr val="002855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CUSTEIO</a:t>
                      </a:r>
                      <a:endParaRPr lang="pt-BR" sz="1700" b="1" dirty="0">
                        <a:solidFill>
                          <a:srgbClr val="002855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87715" marR="87715" marT="43857" marB="43857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94005">
                        <a:lnSpc>
                          <a:spcPts val="13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800" spc="-10" dirty="0">
                          <a:solidFill>
                            <a:srgbClr val="002855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CUSTEIO</a:t>
                      </a:r>
                      <a:endParaRPr lang="pt-BR" sz="1800" b="1" dirty="0">
                        <a:solidFill>
                          <a:srgbClr val="002855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341245"/>
                  </a:ext>
                </a:extLst>
              </a:tr>
              <a:tr h="450435">
                <a:tc rowSpan="2">
                  <a:txBody>
                    <a:bodyPr/>
                    <a:lstStyle/>
                    <a:p>
                      <a:pPr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 </a:t>
                      </a:r>
                      <a:endParaRPr lang="pt-BR" sz="1700" b="1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  <a:p>
                      <a:pPr algn="ctr"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 </a:t>
                      </a:r>
                      <a:r>
                        <a:rPr lang="pt-PT" sz="1700" b="1" kern="1200" spc="-1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Porte</a:t>
                      </a:r>
                      <a:endParaRPr lang="pt-BR" sz="1700" b="1" kern="1200" spc="-1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87715" marR="87715" marT="43857" marB="43857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1305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pt-PT" sz="1700" spc="-1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Encargos</a:t>
                      </a:r>
                      <a:r>
                        <a:rPr lang="pt-PT" sz="17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 </a:t>
                      </a:r>
                      <a:r>
                        <a:rPr lang="pt-PT" sz="1700" spc="-1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Financeiros</a:t>
                      </a:r>
                      <a:endParaRPr lang="pt-BR" sz="1700" b="1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87715" marR="87715" marT="43857" marB="43857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444553"/>
                  </a:ext>
                </a:extLst>
              </a:tr>
              <a:tr h="121672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1600" marR="59055" indent="-3810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Sem bônus</a:t>
                      </a:r>
                      <a:endParaRPr lang="pt-BR" sz="1700" b="1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8425" marR="59055" indent="-1905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Com bônus</a:t>
                      </a:r>
                      <a:endParaRPr lang="pt-BR" sz="1700" b="1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8496590"/>
                  </a:ext>
                </a:extLst>
              </a:tr>
              <a:tr h="450435">
                <a:tc>
                  <a:txBody>
                    <a:bodyPr/>
                    <a:lstStyle/>
                    <a:p>
                      <a:pPr marL="75565">
                        <a:lnSpc>
                          <a:spcPts val="132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Mini</a:t>
                      </a:r>
                      <a:endParaRPr lang="pt-BR" sz="1400" b="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11,0 </a:t>
                      </a:r>
                      <a:endParaRPr lang="pt-BR" sz="17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87715" marR="87715" marT="43857" marB="43857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3000" b="1" dirty="0">
                          <a:solidFill>
                            <a:srgbClr val="FF0000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10,3</a:t>
                      </a:r>
                      <a:endParaRPr lang="pt-BR" sz="3000" dirty="0">
                        <a:solidFill>
                          <a:srgbClr val="FF0000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87715" marR="87715" marT="43857" marB="43857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635131"/>
                  </a:ext>
                </a:extLst>
              </a:tr>
              <a:tr h="439371">
                <a:tc>
                  <a:txBody>
                    <a:bodyPr/>
                    <a:lstStyle/>
                    <a:p>
                      <a:pPr marL="75565">
                        <a:lnSpc>
                          <a:spcPts val="129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Pequeno</a:t>
                      </a:r>
                      <a:endParaRPr lang="pt-BR" sz="1400" b="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724411"/>
                  </a:ext>
                </a:extLst>
              </a:tr>
              <a:tr h="450435">
                <a:tc>
                  <a:txBody>
                    <a:bodyPr/>
                    <a:lstStyle/>
                    <a:p>
                      <a:pPr marL="75565">
                        <a:lnSpc>
                          <a:spcPts val="132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Pequeno-Médio</a:t>
                      </a:r>
                      <a:endParaRPr lang="pt-BR" sz="1400" b="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84610"/>
                  </a:ext>
                </a:extLst>
              </a:tr>
              <a:tr h="442530">
                <a:tc>
                  <a:txBody>
                    <a:bodyPr/>
                    <a:lstStyle/>
                    <a:p>
                      <a:pPr marL="75565">
                        <a:lnSpc>
                          <a:spcPts val="13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Médio</a:t>
                      </a:r>
                      <a:r>
                        <a:rPr lang="pt-PT" sz="1400" b="0" spc="-6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 </a:t>
                      </a: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(Médio</a:t>
                      </a:r>
                      <a:r>
                        <a:rPr lang="pt-PT" sz="1400" b="0" spc="-35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 </a:t>
                      </a: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I)</a:t>
                      </a:r>
                      <a:endParaRPr lang="pt-BR" sz="1400" b="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12,3</a:t>
                      </a:r>
                      <a:endParaRPr lang="pt-BR" sz="17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11,8 </a:t>
                      </a:r>
                      <a:endParaRPr lang="pt-BR" sz="17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4741250"/>
                  </a:ext>
                </a:extLst>
              </a:tr>
              <a:tr h="818684">
                <a:tc>
                  <a:txBody>
                    <a:bodyPr/>
                    <a:lstStyle/>
                    <a:p>
                      <a:pPr marL="75565" marR="154940">
                        <a:lnSpc>
                          <a:spcPts val="121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Médio-Grande</a:t>
                      </a:r>
                      <a:r>
                        <a:rPr lang="pt-PT" sz="1400" b="0" spc="-235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 </a:t>
                      </a: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(Médio II)</a:t>
                      </a:r>
                      <a:endParaRPr lang="pt-BR" sz="1400" b="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14,1</a:t>
                      </a:r>
                      <a:endParaRPr lang="pt-BR" sz="17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13,8</a:t>
                      </a:r>
                      <a:endParaRPr lang="pt-BR" sz="17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5269914"/>
                  </a:ext>
                </a:extLst>
              </a:tr>
              <a:tr h="450435">
                <a:tc>
                  <a:txBody>
                    <a:bodyPr/>
                    <a:lstStyle/>
                    <a:p>
                      <a:pPr marL="75565">
                        <a:lnSpc>
                          <a:spcPts val="132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Grande</a:t>
                      </a:r>
                      <a:endParaRPr lang="pt-BR" sz="1400" b="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114,1</a:t>
                      </a:r>
                      <a:endParaRPr lang="pt-BR" sz="17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700" b="1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Calibri" panose="020F0502020204030204" pitchFamily="34" charset="0"/>
                          <a:cs typeface="Gisha" panose="020B0502040204020203" pitchFamily="34" charset="-79"/>
                        </a:rPr>
                        <a:t>13,8</a:t>
                      </a:r>
                      <a:endParaRPr lang="pt-BR" sz="17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Calibri" panose="020F0502020204030204" pitchFamily="34" charset="0"/>
                        <a:cs typeface="Gisha" panose="020B0502040204020203" pitchFamily="34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29650"/>
                  </a:ext>
                </a:extLst>
              </a:tr>
            </a:tbl>
          </a:graphicData>
        </a:graphic>
      </p:graphicFrame>
      <p:sp>
        <p:nvSpPr>
          <p:cNvPr id="22" name="Retângulo 21">
            <a:extLst>
              <a:ext uri="{FF2B5EF4-FFF2-40B4-BE49-F238E27FC236}">
                <a16:creationId xmlns:a16="http://schemas.microsoft.com/office/drawing/2014/main" id="{CCDBEEEB-AF0B-5179-3BBC-24B7D8593BAB}"/>
              </a:ext>
            </a:extLst>
          </p:cNvPr>
          <p:cNvSpPr/>
          <p:nvPr/>
        </p:nvSpPr>
        <p:spPr>
          <a:xfrm>
            <a:off x="9357512" y="2376446"/>
            <a:ext cx="6568287" cy="52235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Espaço Reservado para Texto 1">
            <a:extLst>
              <a:ext uri="{FF2B5EF4-FFF2-40B4-BE49-F238E27FC236}">
                <a16:creationId xmlns:a16="http://schemas.microsoft.com/office/drawing/2014/main" id="{453E31E7-2025-80A2-8A5F-F9F5D40E43F1}"/>
              </a:ext>
            </a:extLst>
          </p:cNvPr>
          <p:cNvSpPr txBox="1">
            <a:spLocks/>
          </p:cNvSpPr>
          <p:nvPr/>
        </p:nvSpPr>
        <p:spPr>
          <a:xfrm>
            <a:off x="2195447" y="647700"/>
            <a:ext cx="9341282" cy="71913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Taxas de Juros – FCO Rural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3A3A56A6-2646-78D6-C081-57B34556E673}"/>
              </a:ext>
            </a:extLst>
          </p:cNvPr>
          <p:cNvSpPr txBox="1"/>
          <p:nvPr/>
        </p:nvSpPr>
        <p:spPr>
          <a:xfrm>
            <a:off x="2195447" y="1161986"/>
            <a:ext cx="9144000" cy="122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endParaRPr lang="pt-BR" sz="2000" dirty="0">
              <a:solidFill>
                <a:schemeClr val="tx1"/>
              </a:solidFill>
            </a:endParaRPr>
          </a:p>
          <a:p>
            <a:pPr>
              <a:lnSpc>
                <a:spcPts val="2200"/>
              </a:lnSpc>
            </a:pPr>
            <a:r>
              <a:rPr lang="pt-BR" sz="2000" dirty="0">
                <a:solidFill>
                  <a:schemeClr val="tx1"/>
                </a:solidFill>
              </a:rPr>
              <a:t>Taxas prefixadas do FCO rural:</a:t>
            </a:r>
          </a:p>
          <a:p>
            <a:pPr>
              <a:lnSpc>
                <a:spcPts val="2200"/>
              </a:lnSpc>
            </a:pPr>
            <a:br>
              <a:rPr lang="pt-BR" sz="2000" dirty="0">
                <a:solidFill>
                  <a:schemeClr val="tx1"/>
                </a:solidFill>
              </a:rPr>
            </a:br>
            <a:r>
              <a:rPr lang="pt-BR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Linhas Prioritárias: 8,5% a.a.</a:t>
            </a:r>
          </a:p>
        </p:txBody>
      </p:sp>
    </p:spTree>
    <p:extLst>
      <p:ext uri="{BB962C8B-B14F-4D97-AF65-F5344CB8AC3E}">
        <p14:creationId xmlns:p14="http://schemas.microsoft.com/office/powerpoint/2010/main" val="87933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7B349-33D8-710A-6D9E-DBC4CFACA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E8C0A964-4347-106E-D142-FFB77603A214}"/>
              </a:ext>
            </a:extLst>
          </p:cNvPr>
          <p:cNvGrpSpPr/>
          <p:nvPr/>
        </p:nvGrpSpPr>
        <p:grpSpPr>
          <a:xfrm>
            <a:off x="0" y="-30531"/>
            <a:ext cx="12920764" cy="10286999"/>
            <a:chOff x="0" y="-2"/>
            <a:chExt cx="12920764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7C67E392-D564-D486-9CA3-82466E437DA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749CD5E0-0A6A-90EA-4500-25CF03B2AB73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C1A6B49E-1487-5738-D5A4-9A59E091DC68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06061087-3D1A-E59F-E27C-1FA31FF294E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F69D0EE1-AE77-C8EF-7D21-7E59B2EBF051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79A4C51F-9003-04DE-2CFE-A6CDF3030ABE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C3DF17FD-2C3F-C78F-A920-1F605952DF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589226"/>
              </p:ext>
            </p:extLst>
          </p:nvPr>
        </p:nvGraphicFramePr>
        <p:xfrm>
          <a:off x="1981200" y="1257300"/>
          <a:ext cx="15011401" cy="819691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{FABFCF23-3B69-468F-B69F-88F6DE6A72F2}</a:tableStyleId>
              </a:tblPr>
              <a:tblGrid>
                <a:gridCol w="4430753">
                  <a:extLst>
                    <a:ext uri="{9D8B030D-6E8A-4147-A177-3AD203B41FA5}">
                      <a16:colId xmlns:a16="http://schemas.microsoft.com/office/drawing/2014/main" val="3670812792"/>
                    </a:ext>
                  </a:extLst>
                </a:gridCol>
                <a:gridCol w="2645162">
                  <a:extLst>
                    <a:ext uri="{9D8B030D-6E8A-4147-A177-3AD203B41FA5}">
                      <a16:colId xmlns:a16="http://schemas.microsoft.com/office/drawing/2014/main" val="112132924"/>
                    </a:ext>
                  </a:extLst>
                </a:gridCol>
                <a:gridCol w="2645162">
                  <a:extLst>
                    <a:ext uri="{9D8B030D-6E8A-4147-A177-3AD203B41FA5}">
                      <a16:colId xmlns:a16="http://schemas.microsoft.com/office/drawing/2014/main" val="1467256542"/>
                    </a:ext>
                  </a:extLst>
                </a:gridCol>
                <a:gridCol w="2645162">
                  <a:extLst>
                    <a:ext uri="{9D8B030D-6E8A-4147-A177-3AD203B41FA5}">
                      <a16:colId xmlns:a16="http://schemas.microsoft.com/office/drawing/2014/main" val="1745374806"/>
                    </a:ext>
                  </a:extLst>
                </a:gridCol>
                <a:gridCol w="2645162">
                  <a:extLst>
                    <a:ext uri="{9D8B030D-6E8A-4147-A177-3AD203B41FA5}">
                      <a16:colId xmlns:a16="http://schemas.microsoft.com/office/drawing/2014/main" val="2410202277"/>
                    </a:ext>
                  </a:extLst>
                </a:gridCol>
              </a:tblGrid>
              <a:tr h="370754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500" u="none" strike="noStrike" dirty="0">
                          <a:solidFill>
                            <a:srgbClr val="002855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 </a:t>
                      </a:r>
                      <a:endParaRPr lang="pt-BR" sz="1500" b="1" i="0" u="none" strike="noStrike" dirty="0">
                        <a:solidFill>
                          <a:srgbClr val="002855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t-BR" sz="1500" b="1" u="none" strike="noStrike" dirty="0">
                          <a:solidFill>
                            <a:srgbClr val="002855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Municípios Prioritários</a:t>
                      </a:r>
                      <a:endParaRPr lang="pt-BR" sz="1500" b="1" i="0" u="none" strike="noStrike" dirty="0">
                        <a:solidFill>
                          <a:srgbClr val="002855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t-BR" sz="1500" b="1" u="none" strike="noStrike" dirty="0">
                          <a:solidFill>
                            <a:srgbClr val="002855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Municípios não Prioritários </a:t>
                      </a:r>
                      <a:endParaRPr lang="pt-BR" sz="1500" b="1" i="0" u="none" strike="noStrike" dirty="0">
                        <a:solidFill>
                          <a:srgbClr val="002855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671935"/>
                  </a:ext>
                </a:extLst>
              </a:tr>
              <a:tr h="76622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500" u="none" strike="noStrike" dirty="0">
                          <a:solidFill>
                            <a:srgbClr val="002855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Porte</a:t>
                      </a:r>
                      <a:endParaRPr lang="pt-BR" sz="1500" b="0" i="0" u="none" strike="noStrike" dirty="0">
                        <a:solidFill>
                          <a:srgbClr val="002855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t-BR" sz="1500" b="1" u="none" strike="noStrike" dirty="0">
                          <a:solidFill>
                            <a:srgbClr val="002855"/>
                          </a:solidFill>
                          <a:effectLst/>
                          <a:latin typeface="Gisha"/>
                          <a:cs typeface="Gisha"/>
                        </a:rPr>
                        <a:t>Encargos Financeiros (% ao ano) </a:t>
                      </a:r>
                      <a:br>
                        <a:rPr lang="pt-BR" sz="1500" b="1" u="none" strike="noStrike" dirty="0">
                          <a:solidFill>
                            <a:srgbClr val="002855"/>
                          </a:solidFill>
                          <a:effectLst/>
                          <a:latin typeface="Gisha"/>
                          <a:cs typeface="Gisha"/>
                        </a:rPr>
                      </a:br>
                      <a:r>
                        <a:rPr lang="pt-BR" sz="1500" b="1" u="none" strike="noStrike" dirty="0">
                          <a:solidFill>
                            <a:srgbClr val="FF0000"/>
                          </a:solidFill>
                          <a:effectLst/>
                          <a:latin typeface="Gisha"/>
                          <a:cs typeface="Gisha"/>
                        </a:rPr>
                        <a:t>sem bônus</a:t>
                      </a:r>
                      <a:r>
                        <a:rPr lang="pt-BR" sz="1500" b="1" u="none" strike="noStrike" dirty="0">
                          <a:solidFill>
                            <a:srgbClr val="002855"/>
                          </a:solidFill>
                          <a:effectLst/>
                          <a:latin typeface="Gisha"/>
                          <a:cs typeface="Gisha"/>
                        </a:rPr>
                        <a:t> de adimplência</a:t>
                      </a:r>
                      <a:endParaRPr lang="pt-BR" sz="1500" b="1" i="0" u="none" strike="noStrike" dirty="0">
                        <a:solidFill>
                          <a:srgbClr val="002855"/>
                        </a:solidFill>
                        <a:effectLst/>
                        <a:latin typeface="Gisha"/>
                        <a:cs typeface="Gisha"/>
                      </a:endParaRPr>
                    </a:p>
                  </a:txBody>
                  <a:tcPr marL="3509" marR="3509" marT="350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t-BR" sz="1500" b="1" u="none" strike="noStrike" dirty="0">
                          <a:solidFill>
                            <a:srgbClr val="002855"/>
                          </a:solidFill>
                          <a:effectLst/>
                          <a:latin typeface="Gisha"/>
                          <a:cs typeface="Gisha"/>
                        </a:rPr>
                        <a:t>Encargos Financeiros (% ao ano) </a:t>
                      </a:r>
                      <a:br>
                        <a:rPr lang="pt-BR" sz="1500" b="1" u="none" strike="noStrike" dirty="0">
                          <a:solidFill>
                            <a:srgbClr val="002855"/>
                          </a:solidFill>
                          <a:effectLst/>
                          <a:latin typeface="Gisha"/>
                          <a:cs typeface="Gisha"/>
                        </a:rPr>
                      </a:br>
                      <a:r>
                        <a:rPr lang="pt-BR" sz="1500" b="1" u="none" strike="noStrike" dirty="0">
                          <a:solidFill>
                            <a:srgbClr val="FF0000"/>
                          </a:solidFill>
                          <a:effectLst/>
                          <a:latin typeface="Gisha"/>
                          <a:cs typeface="Gisha"/>
                        </a:rPr>
                        <a:t>com bônus</a:t>
                      </a:r>
                      <a:r>
                        <a:rPr lang="pt-BR" sz="1500" b="1" u="none" strike="noStrike" dirty="0">
                          <a:solidFill>
                            <a:srgbClr val="002855"/>
                          </a:solidFill>
                          <a:effectLst/>
                          <a:latin typeface="Gisha"/>
                          <a:cs typeface="Gisha"/>
                        </a:rPr>
                        <a:t>  de adimplência</a:t>
                      </a:r>
                      <a:endParaRPr lang="pt-BR" sz="1500" b="1" i="0" u="none" strike="noStrike" dirty="0">
                        <a:solidFill>
                          <a:srgbClr val="002855"/>
                        </a:solidFill>
                        <a:effectLst/>
                        <a:latin typeface="Gisha"/>
                        <a:cs typeface="Gisha"/>
                      </a:endParaRPr>
                    </a:p>
                  </a:txBody>
                  <a:tcPr marL="3509" marR="3509" marT="3509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679158"/>
                  </a:ext>
                </a:extLst>
              </a:tr>
              <a:tr h="370754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pt-BR" sz="1500" b="1" u="none" strike="noStrike" dirty="0">
                          <a:solidFill>
                            <a:srgbClr val="002855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INVESTIMENTO</a:t>
                      </a:r>
                      <a:endParaRPr lang="pt-BR" sz="1500" b="1" i="0" u="none" strike="noStrike" dirty="0">
                        <a:solidFill>
                          <a:srgbClr val="002855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479260"/>
                  </a:ext>
                </a:extLst>
              </a:tr>
              <a:tr h="74150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500" b="0" u="none" strike="noStrike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MEI/Mini</a:t>
                      </a:r>
                      <a:endParaRPr lang="pt-BR" sz="1500" b="0" i="0" u="none" strike="noStrike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  <a:p>
                      <a:pPr algn="l" rtl="0" fontAlgn="ctr"/>
                      <a:r>
                        <a:rPr lang="pt-BR" sz="1500" b="0" u="none" strike="noStrike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Pequeno</a:t>
                      </a:r>
                      <a:endParaRPr lang="pt-BR" sz="1500" b="0" i="0" u="none" strike="noStrike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dirty="0"/>
                        <a:t>11,4961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1" dirty="0">
                          <a:solidFill>
                            <a:srgbClr val="FF0000"/>
                          </a:solidFill>
                        </a:rPr>
                        <a:t>10,7377 </a:t>
                      </a:r>
                      <a:endParaRPr lang="pt-BR" sz="3200" b="1" u="none" strike="noStrike" kern="1200" dirty="0">
                        <a:solidFill>
                          <a:srgbClr val="FF0000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dirty="0"/>
                        <a:t>12,6197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dirty="0"/>
                        <a:t>11,6927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6461921"/>
                  </a:ext>
                </a:extLst>
              </a:tr>
              <a:tr h="74150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500" b="0" u="none" strike="noStrike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Pequeno-Médio</a:t>
                      </a:r>
                      <a:endParaRPr lang="pt-BR" sz="1500" b="0" i="0" u="none" strike="noStrike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  <a:p>
                      <a:pPr algn="l" rtl="0" fontAlgn="ctr"/>
                      <a:r>
                        <a:rPr lang="pt-BR" sz="1500" b="0" u="none" strike="noStrike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Médio (Médio I)</a:t>
                      </a:r>
                      <a:endParaRPr lang="pt-BR" sz="1500" b="0" i="0" u="none" strike="noStrike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dirty="0"/>
                        <a:t>13,6630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dirty="0"/>
                        <a:t>12,5796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dirty="0"/>
                        <a:t>15,2681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dirty="0"/>
                        <a:t>13,9439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1951709"/>
                  </a:ext>
                </a:extLst>
              </a:tr>
              <a:tr h="444905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500" b="0" u="none" strike="noStrike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Médio-Grande (Médio II)</a:t>
                      </a:r>
                      <a:endParaRPr lang="pt-BR" sz="1500" b="0" i="0" u="none" strike="noStrike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dirty="0"/>
                        <a:t>17,2745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dirty="0"/>
                        <a:t>15,6494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dirty="0"/>
                        <a:t>19,6822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dirty="0"/>
                        <a:t>17,6959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759590"/>
                  </a:ext>
                </a:extLst>
              </a:tr>
              <a:tr h="58245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500" b="0" u="none" strike="noStrike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Grande</a:t>
                      </a:r>
                      <a:endParaRPr lang="pt-BR" sz="1500" b="0" i="0" u="none" strike="noStrike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dirty="0"/>
                        <a:t>19,4414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dirty="0"/>
                        <a:t>17,4912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pt-BR" sz="16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22,3306 </a:t>
                      </a:r>
                    </a:p>
                  </a:txBody>
                  <a:tcPr marL="7620" marR="7620" marT="7620" anchor="b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pt-BR" sz="16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19,9470 </a:t>
                      </a: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5018637"/>
                  </a:ext>
                </a:extLst>
              </a:tr>
              <a:tr h="370754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pt-BR" sz="1500" b="1" u="none" strike="noStrike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CAPITAL DE GIRO</a:t>
                      </a:r>
                      <a:endParaRPr lang="pt-BR" sz="1500" b="1" i="0" u="none" strike="noStrike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740131"/>
                  </a:ext>
                </a:extLst>
              </a:tr>
              <a:tr h="74150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500" b="0" u="none" strike="noStrike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MEI/Mini</a:t>
                      </a:r>
                      <a:endParaRPr lang="pt-BR" sz="1500" b="0" i="0" u="none" strike="noStrike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  <a:p>
                      <a:pPr algn="l" rtl="0" fontAlgn="ctr"/>
                      <a:r>
                        <a:rPr lang="pt-BR" sz="1500" b="0" u="none" strike="noStrike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Pequeno</a:t>
                      </a:r>
                      <a:endParaRPr lang="pt-BR" sz="1500" b="0" i="0" u="none" strike="noStrike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15,1076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3200" b="1" dirty="0">
                          <a:solidFill>
                            <a:srgbClr val="FF0000"/>
                          </a:solidFill>
                        </a:rPr>
                        <a:t>13,8075</a:t>
                      </a:r>
                      <a:r>
                        <a:rPr lang="pt-BR" sz="3200" b="1" dirty="0"/>
                        <a:t> </a:t>
                      </a:r>
                      <a:endParaRPr lang="pt-BR" sz="3200" b="1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1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17,0338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15,4447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036744"/>
                  </a:ext>
                </a:extLst>
              </a:tr>
              <a:tr h="741508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500" b="0" u="none" strike="noStrike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Pequeno-Médio</a:t>
                      </a:r>
                      <a:endParaRPr lang="pt-BR" sz="1500" b="0" i="0" u="none" strike="noStrike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  <a:p>
                      <a:pPr algn="l" rtl="0" fontAlgn="ctr"/>
                      <a:r>
                        <a:rPr lang="pt-BR" sz="1500" b="0" u="none" strike="noStrike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Médio (Médio I)</a:t>
                      </a:r>
                      <a:endParaRPr lang="pt-BR" sz="1500" b="0" i="0" u="none" strike="noStrike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17,2745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15,6494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19,6822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17,6959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595211"/>
                  </a:ext>
                </a:extLst>
              </a:tr>
              <a:tr h="68131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500" b="0" u="none" strike="noStrike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Médio-Grande (Médio II)</a:t>
                      </a:r>
                      <a:endParaRPr lang="pt-BR" sz="1500" b="0" i="0" u="none" strike="noStrike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20,8860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18,7191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18,7191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21,4478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2080388"/>
                  </a:ext>
                </a:extLst>
              </a:tr>
              <a:tr h="58245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500" b="0" u="none" strike="noStrike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Grande</a:t>
                      </a:r>
                      <a:endParaRPr lang="pt-BR" sz="1500" b="0" i="0" u="none" strike="noStrike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23,0529 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20,5610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26,7447</a:t>
                      </a: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23,6990</a:t>
                      </a: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360740"/>
                  </a:ext>
                </a:extLst>
              </a:tr>
              <a:tr h="370754">
                <a:tc gridSpan="5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5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ea typeface="+mn-ea"/>
                          <a:cs typeface="Gisha" panose="020B0502040204020203" pitchFamily="34" charset="-79"/>
                        </a:rPr>
                        <a:t>C&amp;T</a:t>
                      </a:r>
                    </a:p>
                  </a:txBody>
                  <a:tcPr marL="3509" marR="3509" marT="3509" marB="0" anchor="ctr"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122080"/>
                  </a:ext>
                </a:extLst>
              </a:tr>
              <a:tr h="69050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0" u="none" strike="noStrike" dirty="0">
                          <a:solidFill>
                            <a:schemeClr val="tx1"/>
                          </a:solidFill>
                          <a:effectLst/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Projeto de investimento em ciência, tecnologia e inovação</a:t>
                      </a:r>
                      <a:endParaRPr lang="pt-BR" sz="1500" b="0" i="0" u="none" strike="noStrike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3509" marR="3509" marT="3509" marB="0" anchor="ctr"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10,0515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3000" b="1" dirty="0">
                          <a:solidFill>
                            <a:srgbClr val="FF0000"/>
                          </a:solidFill>
                        </a:rPr>
                        <a:t>9,5098</a:t>
                      </a:r>
                      <a:endParaRPr lang="pt-BR" sz="3000" b="1" u="none" strike="noStrike" kern="1200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11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10,8541</a:t>
                      </a:r>
                      <a:endParaRPr lang="pt-BR" sz="1500" b="1" u="none" strike="noStrike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Gisha"/>
                        <a:ea typeface="+mn-ea"/>
                        <a:cs typeface="Gisha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600" dirty="0"/>
                        <a:t>10,1920 </a:t>
                      </a:r>
                      <a:endParaRPr lang="pt-BR" sz="1500" b="0" u="none" strike="noStrike" kern="1200" dirty="0">
                        <a:solidFill>
                          <a:schemeClr val="tx1"/>
                        </a:solidFill>
                        <a:effectLst/>
                        <a:latin typeface="Gisha" panose="020B0502040204020203" pitchFamily="34" charset="-79"/>
                        <a:ea typeface="+mn-ea"/>
                        <a:cs typeface="Gisha" panose="020B0502040204020203" pitchFamily="34" charset="-79"/>
                      </a:endParaRP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5650879"/>
                  </a:ext>
                </a:extLst>
              </a:tr>
            </a:tbl>
          </a:graphicData>
        </a:graphic>
      </p:graphicFrame>
      <p:sp>
        <p:nvSpPr>
          <p:cNvPr id="10" name="Espaço Reservado para Texto 1">
            <a:extLst>
              <a:ext uri="{FF2B5EF4-FFF2-40B4-BE49-F238E27FC236}">
                <a16:creationId xmlns:a16="http://schemas.microsoft.com/office/drawing/2014/main" id="{AF58CDD1-74D7-2B86-15D5-B9B2F81D37B3}"/>
              </a:ext>
            </a:extLst>
          </p:cNvPr>
          <p:cNvSpPr txBox="1">
            <a:spLocks/>
          </p:cNvSpPr>
          <p:nvPr/>
        </p:nvSpPr>
        <p:spPr>
          <a:xfrm>
            <a:off x="1828800" y="436267"/>
            <a:ext cx="6869111" cy="71913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dirty="0">
                <a:solidFill>
                  <a:schemeClr val="accent1">
                    <a:lumMod val="75000"/>
                  </a:schemeClr>
                </a:solidFill>
              </a:rPr>
              <a:t>Taxas de Juros – Empresarial</a:t>
            </a:r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72AD24F5-472D-8025-BF51-E2944F937D66}"/>
              </a:ext>
            </a:extLst>
          </p:cNvPr>
          <p:cNvSpPr txBox="1">
            <a:spLocks/>
          </p:cNvSpPr>
          <p:nvPr/>
        </p:nvSpPr>
        <p:spPr>
          <a:xfrm>
            <a:off x="8040027" y="675201"/>
            <a:ext cx="4245471" cy="429699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Gisha" panose="020B0502040204020203" pitchFamily="34" charset="-79"/>
                <a:ea typeface="+mn-ea"/>
                <a:cs typeface="Gisha" panose="020B0502040204020203" pitchFamily="34" charset="-79"/>
              </a:defRPr>
            </a:lvl1pPr>
            <a:lvl2pPr marL="117594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514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3518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63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52783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70377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8797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05566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82316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940755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pt-BR" sz="2000" dirty="0">
                <a:solidFill>
                  <a:schemeClr val="tx1"/>
                </a:solidFill>
              </a:rPr>
              <a:t>juros prefixados e pós-fixados</a:t>
            </a:r>
          </a:p>
        </p:txBody>
      </p:sp>
      <p:sp>
        <p:nvSpPr>
          <p:cNvPr id="11" name="Estrela: 7 Pontas 10">
            <a:extLst>
              <a:ext uri="{FF2B5EF4-FFF2-40B4-BE49-F238E27FC236}">
                <a16:creationId xmlns:a16="http://schemas.microsoft.com/office/drawing/2014/main" id="{EFA65318-D20F-E5AD-9AD0-C34CE505A6EE}"/>
              </a:ext>
            </a:extLst>
          </p:cNvPr>
          <p:cNvSpPr/>
          <p:nvPr/>
        </p:nvSpPr>
        <p:spPr>
          <a:xfrm>
            <a:off x="7924800" y="8039100"/>
            <a:ext cx="4724400" cy="2195653"/>
          </a:xfrm>
          <a:prstGeom prst="star7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pt-BR">
              <a:ln w="381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14234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26D69-6697-B777-BF9B-94C185DB8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D19BA341-90E5-DDE5-95CF-06C4E81D76CC}"/>
              </a:ext>
            </a:extLst>
          </p:cNvPr>
          <p:cNvGrpSpPr/>
          <p:nvPr/>
        </p:nvGrpSpPr>
        <p:grpSpPr>
          <a:xfrm>
            <a:off x="0" y="-30531"/>
            <a:ext cx="12920764" cy="10286999"/>
            <a:chOff x="0" y="-2"/>
            <a:chExt cx="12920764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D203A83C-AE87-C664-9339-B4498626EC7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0BB473F7-65C1-FF92-10CE-56091B245153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DC51665B-5187-587D-9E42-0A3D7DF71940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8A4EBE6B-0B25-2909-8B6A-B1BB52183F2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4438FCEB-43CF-292A-635D-D3C2A07DB26E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E23A1444-5C88-E7E6-7D62-A2AD3A1D0AF3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Espaço Reservado para Texto 1">
            <a:extLst>
              <a:ext uri="{FF2B5EF4-FFF2-40B4-BE49-F238E27FC236}">
                <a16:creationId xmlns:a16="http://schemas.microsoft.com/office/drawing/2014/main" id="{EC14461F-BEBB-062A-791D-B7EFEA6B5CED}"/>
              </a:ext>
            </a:extLst>
          </p:cNvPr>
          <p:cNvSpPr txBox="1">
            <a:spLocks/>
          </p:cNvSpPr>
          <p:nvPr/>
        </p:nvSpPr>
        <p:spPr>
          <a:xfrm>
            <a:off x="1170215" y="368061"/>
            <a:ext cx="9341282" cy="81303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dirty="0">
                <a:solidFill>
                  <a:schemeClr val="accent1">
                    <a:lumMod val="75000"/>
                  </a:schemeClr>
                </a:solidFill>
              </a:rPr>
              <a:t>Prazos e carências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7A21516-3558-6AD6-5C88-0C1F6133F940}"/>
              </a:ext>
            </a:extLst>
          </p:cNvPr>
          <p:cNvSpPr txBox="1"/>
          <p:nvPr/>
        </p:nvSpPr>
        <p:spPr>
          <a:xfrm>
            <a:off x="1170215" y="2019300"/>
            <a:ext cx="914400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accent1"/>
                </a:solidFill>
              </a:rPr>
              <a:t>Investimento e capital de giro associado: </a:t>
            </a:r>
          </a:p>
          <a:p>
            <a:endParaRPr lang="pt-BR" sz="2800" dirty="0"/>
          </a:p>
          <a:p>
            <a:r>
              <a:rPr lang="pt-BR" sz="2800" dirty="0"/>
              <a:t>Prazo: </a:t>
            </a:r>
            <a:r>
              <a:rPr lang="pt-BR" sz="2400" dirty="0"/>
              <a:t>até </a:t>
            </a:r>
            <a:r>
              <a:rPr lang="pt-BR" sz="2400" b="1" dirty="0"/>
              <a:t>48 meses </a:t>
            </a:r>
            <a:r>
              <a:rPr lang="pt-BR" sz="2400" dirty="0"/>
              <a:t>para MEI e até </a:t>
            </a:r>
            <a:r>
              <a:rPr lang="pt-BR" sz="2400" b="1" dirty="0"/>
              <a:t>12 anos </a:t>
            </a:r>
            <a:r>
              <a:rPr lang="pt-BR" sz="2400" dirty="0"/>
              <a:t>para demais portes.</a:t>
            </a:r>
          </a:p>
          <a:p>
            <a:endParaRPr lang="pt-BR" dirty="0"/>
          </a:p>
          <a:p>
            <a:r>
              <a:rPr lang="pt-BR" sz="2800" dirty="0"/>
              <a:t>Carência: </a:t>
            </a:r>
            <a:r>
              <a:rPr lang="pt-BR" sz="2400" dirty="0"/>
              <a:t>até </a:t>
            </a:r>
            <a:r>
              <a:rPr lang="pt-BR" sz="2400" b="1" dirty="0"/>
              <a:t>3 meses </a:t>
            </a:r>
            <a:r>
              <a:rPr lang="pt-BR" sz="2400" dirty="0"/>
              <a:t>para MEI e até </a:t>
            </a:r>
            <a:r>
              <a:rPr lang="pt-BR" sz="2400" b="1" dirty="0"/>
              <a:t>3 anos </a:t>
            </a:r>
            <a:r>
              <a:rPr lang="pt-BR" sz="2400" dirty="0"/>
              <a:t>para os demais portes.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CF1AD5D-49A4-FFBD-501F-275B30A1BBFF}"/>
              </a:ext>
            </a:extLst>
          </p:cNvPr>
          <p:cNvSpPr txBox="1"/>
          <p:nvPr/>
        </p:nvSpPr>
        <p:spPr>
          <a:xfrm>
            <a:off x="1148444" y="5038340"/>
            <a:ext cx="104322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accent1"/>
                </a:solidFill>
              </a:rPr>
              <a:t>Capital de giro associado: </a:t>
            </a:r>
          </a:p>
          <a:p>
            <a:endParaRPr lang="pt-BR" dirty="0"/>
          </a:p>
          <a:p>
            <a:r>
              <a:rPr lang="pt-BR" sz="2800" dirty="0"/>
              <a:t>Prazo: </a:t>
            </a:r>
            <a:r>
              <a:rPr lang="pt-BR" sz="2400" dirty="0"/>
              <a:t>até </a:t>
            </a:r>
            <a:r>
              <a:rPr lang="pt-BR" sz="2400" b="1" dirty="0"/>
              <a:t>24 meses </a:t>
            </a:r>
            <a:r>
              <a:rPr lang="pt-BR" sz="2400" dirty="0"/>
              <a:t>para MEI e até </a:t>
            </a:r>
            <a:r>
              <a:rPr lang="pt-BR" sz="2400" b="1" dirty="0"/>
              <a:t>48 meses </a:t>
            </a:r>
            <a:r>
              <a:rPr lang="pt-BR" sz="2400" dirty="0"/>
              <a:t>para demais portes.</a:t>
            </a:r>
          </a:p>
          <a:p>
            <a:endParaRPr lang="pt-BR" dirty="0"/>
          </a:p>
          <a:p>
            <a:r>
              <a:rPr lang="pt-BR" sz="2800" dirty="0"/>
              <a:t>Carência: </a:t>
            </a:r>
            <a:r>
              <a:rPr lang="pt-BR" sz="2400" dirty="0"/>
              <a:t>até </a:t>
            </a:r>
            <a:r>
              <a:rPr lang="pt-BR" sz="2400" b="1" dirty="0"/>
              <a:t>6 meses </a:t>
            </a:r>
            <a:r>
              <a:rPr lang="pt-BR" sz="2400" dirty="0"/>
              <a:t>para todos os portes.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EF32DE2-C8B5-A6A3-5822-7E3CA495573F}"/>
              </a:ext>
            </a:extLst>
          </p:cNvPr>
          <p:cNvSpPr txBox="1"/>
          <p:nvPr/>
        </p:nvSpPr>
        <p:spPr>
          <a:xfrm>
            <a:off x="1148444" y="7599986"/>
            <a:ext cx="15615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err="1"/>
              <a:t>Obs</a:t>
            </a:r>
            <a:r>
              <a:rPr lang="pt-BR" dirty="0"/>
              <a:t>: Há algumas exceções na qual o prazo de pagamento pode chegar a até 22 anos, como em projetos de florestamento com determinadas árvores. </a:t>
            </a:r>
          </a:p>
        </p:txBody>
      </p:sp>
    </p:spTree>
    <p:extLst>
      <p:ext uri="{BB962C8B-B14F-4D97-AF65-F5344CB8AC3E}">
        <p14:creationId xmlns:p14="http://schemas.microsoft.com/office/powerpoint/2010/main" val="3835422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93423-B599-0F2D-EF81-6D35E440E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2F822446-E986-7E4D-E97B-CB18AA3B5D10}"/>
              </a:ext>
            </a:extLst>
          </p:cNvPr>
          <p:cNvGrpSpPr/>
          <p:nvPr/>
        </p:nvGrpSpPr>
        <p:grpSpPr>
          <a:xfrm>
            <a:off x="0" y="-30531"/>
            <a:ext cx="12920764" cy="10286999"/>
            <a:chOff x="0" y="-2"/>
            <a:chExt cx="12920764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00FD92F6-A434-3611-FADE-927B4441E5C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D5A21653-25AF-3569-B24E-FD64CED7A826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D949F2BE-FD42-D6BE-49DC-55EF30324408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6A5C83E3-7DD0-96A0-8334-D42AF71F620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F2293375-059E-EC62-711C-365B204EF0FA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0E06802B-F941-48CC-F7FE-58E3DF6634F4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Retângulo 16">
            <a:extLst>
              <a:ext uri="{FF2B5EF4-FFF2-40B4-BE49-F238E27FC236}">
                <a16:creationId xmlns:a16="http://schemas.microsoft.com/office/drawing/2014/main" id="{15D42351-BA97-45EB-F182-9E59641FD712}"/>
              </a:ext>
            </a:extLst>
          </p:cNvPr>
          <p:cNvSpPr/>
          <p:nvPr/>
        </p:nvSpPr>
        <p:spPr>
          <a:xfrm>
            <a:off x="5724402" y="2760286"/>
            <a:ext cx="152400" cy="40199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Texto 1">
            <a:extLst>
              <a:ext uri="{FF2B5EF4-FFF2-40B4-BE49-F238E27FC236}">
                <a16:creationId xmlns:a16="http://schemas.microsoft.com/office/drawing/2014/main" id="{60E91616-2C64-EF46-937F-477ED625BBC5}"/>
              </a:ext>
            </a:extLst>
          </p:cNvPr>
          <p:cNvSpPr txBox="1">
            <a:spLocks/>
          </p:cNvSpPr>
          <p:nvPr/>
        </p:nvSpPr>
        <p:spPr>
          <a:xfrm>
            <a:off x="1630646" y="3285850"/>
            <a:ext cx="3209026" cy="2536459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pt-BR" sz="3600" b="1" dirty="0">
                <a:solidFill>
                  <a:schemeClr val="accent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Condições</a:t>
            </a:r>
            <a:br>
              <a:rPr lang="pt-BR" sz="3600" b="1" dirty="0">
                <a:solidFill>
                  <a:schemeClr val="accent1"/>
                </a:solidFill>
                <a:latin typeface="Gisha" panose="020B0502040204020203" pitchFamily="34" charset="-79"/>
                <a:cs typeface="Gisha" panose="020B0502040204020203" pitchFamily="34" charset="-79"/>
              </a:rPr>
            </a:br>
            <a:r>
              <a:rPr lang="pt-BR" sz="3600" b="1" dirty="0">
                <a:solidFill>
                  <a:schemeClr val="accent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Diferenciadas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B86CC4E-14B3-E1EC-0C90-1670AED3962C}"/>
              </a:ext>
            </a:extLst>
          </p:cNvPr>
          <p:cNvSpPr txBox="1"/>
          <p:nvPr/>
        </p:nvSpPr>
        <p:spPr>
          <a:xfrm>
            <a:off x="6248400" y="1467806"/>
            <a:ext cx="816867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1"/>
                </a:solidFill>
              </a:rPr>
              <a:t>FCO Mulheres Empreendedoras</a:t>
            </a:r>
          </a:p>
        </p:txBody>
      </p:sp>
      <p:sp>
        <p:nvSpPr>
          <p:cNvPr id="12" name="Espaço Reservado para Texto 2">
            <a:extLst>
              <a:ext uri="{FF2B5EF4-FFF2-40B4-BE49-F238E27FC236}">
                <a16:creationId xmlns:a16="http://schemas.microsoft.com/office/drawing/2014/main" id="{B3604538-33B3-3D95-AD5C-FED7EEFB42F6}"/>
              </a:ext>
            </a:extLst>
          </p:cNvPr>
          <p:cNvSpPr txBox="1">
            <a:spLocks/>
          </p:cNvSpPr>
          <p:nvPr/>
        </p:nvSpPr>
        <p:spPr>
          <a:xfrm>
            <a:off x="6462347" y="2153640"/>
            <a:ext cx="10544906" cy="148890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Gisha" panose="020B0502040204020203" pitchFamily="34" charset="-79"/>
                <a:ea typeface="+mn-ea"/>
                <a:cs typeface="Gisha" panose="020B0502040204020203" pitchFamily="34" charset="-79"/>
              </a:defRPr>
            </a:lvl1pPr>
            <a:lvl2pPr marL="117594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514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3518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63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52783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70377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8797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05566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82316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940755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200"/>
              </a:lnSpc>
            </a:pPr>
            <a:r>
              <a:rPr lang="pt-BR" sz="2400" dirty="0">
                <a:solidFill>
                  <a:schemeClr val="tx1"/>
                </a:solidFill>
                <a:latin typeface="+mj-lt"/>
                <a:cs typeface="Gisha"/>
              </a:rPr>
              <a:t>Trata-se de condições diferenciadas em todas as Linhas do FCO, Empresaria e Rural, visando promover </a:t>
            </a: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Gisha"/>
              </a:rPr>
              <a:t>condições diferenciadas de carência, prazo e limite financiável</a:t>
            </a:r>
            <a:r>
              <a:rPr lang="pt-BR" sz="2400" dirty="0">
                <a:solidFill>
                  <a:schemeClr val="tx1"/>
                </a:solidFill>
                <a:latin typeface="+mj-lt"/>
                <a:cs typeface="Gisha"/>
              </a:rPr>
              <a:t>, restrito aos tomadores de menor porte (minis, micro, pequenos e pequenos-médios) e a empresas e empreendimentos rurais dirigidos por mulheres, no intuito de fortalecer a participação feminina na economia do Centro-Oeste.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E3EBD3E-07CD-0CE4-D968-24A6E26F2E35}"/>
              </a:ext>
            </a:extLst>
          </p:cNvPr>
          <p:cNvSpPr txBox="1"/>
          <p:nvPr/>
        </p:nvSpPr>
        <p:spPr>
          <a:xfrm>
            <a:off x="6477000" y="3767875"/>
            <a:ext cx="816867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1"/>
                </a:solidFill>
              </a:rPr>
              <a:t>FCO Pantanal e Cerrado</a:t>
            </a:r>
          </a:p>
        </p:txBody>
      </p:sp>
      <p:sp>
        <p:nvSpPr>
          <p:cNvPr id="15" name="Espaço Reservado para Texto 2">
            <a:extLst>
              <a:ext uri="{FF2B5EF4-FFF2-40B4-BE49-F238E27FC236}">
                <a16:creationId xmlns:a16="http://schemas.microsoft.com/office/drawing/2014/main" id="{738B1ACE-91DE-464B-B349-9BBEE34301FA}"/>
              </a:ext>
            </a:extLst>
          </p:cNvPr>
          <p:cNvSpPr txBox="1">
            <a:spLocks/>
          </p:cNvSpPr>
          <p:nvPr/>
        </p:nvSpPr>
        <p:spPr>
          <a:xfrm>
            <a:off x="6462347" y="4321630"/>
            <a:ext cx="10546160" cy="148890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Gisha" panose="020B0502040204020203" pitchFamily="34" charset="-79"/>
                <a:ea typeface="+mn-ea"/>
                <a:cs typeface="Gisha" panose="020B0502040204020203" pitchFamily="34" charset="-79"/>
              </a:defRPr>
            </a:lvl1pPr>
            <a:lvl2pPr marL="117594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514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3518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63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52783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70377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8797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05566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82316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940755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200"/>
              </a:lnSpc>
            </a:pPr>
            <a:r>
              <a:rPr lang="pt-BR" sz="2400" dirty="0">
                <a:solidFill>
                  <a:schemeClr val="tx1"/>
                </a:solidFill>
                <a:latin typeface="+mj-lt"/>
                <a:cs typeface="Gisha"/>
              </a:rPr>
              <a:t>Para auxiliar na recuperação de áreas do Pantanal e Cerrado afetadas por estiagem e queimadas, o FCO oferece condições diferenciadas de financiamento para empresários que se enquadre em Mini/MEI/Micro/Pequeno e Pequeno-Médio porte. As linhas de crédito apresentam </a:t>
            </a: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Gisha"/>
              </a:rPr>
              <a:t>prazos mais longos, carência e limites financiáveis mais flexíveis</a:t>
            </a:r>
            <a:r>
              <a:rPr lang="pt-BR" sz="2400" dirty="0">
                <a:solidFill>
                  <a:schemeClr val="tx1"/>
                </a:solidFill>
                <a:latin typeface="+mj-lt"/>
                <a:cs typeface="Gisha"/>
              </a:rPr>
              <a:t>, facilitando o acesso a recursos para a reconstrução e o desenvolvimento desses negócios.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E042583-E8D0-2A3E-9857-93D5501A783D}"/>
              </a:ext>
            </a:extLst>
          </p:cNvPr>
          <p:cNvSpPr txBox="1"/>
          <p:nvPr/>
        </p:nvSpPr>
        <p:spPr>
          <a:xfrm>
            <a:off x="6629400" y="6048411"/>
            <a:ext cx="816867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1"/>
                </a:solidFill>
              </a:rPr>
              <a:t>FCO Quilombo</a:t>
            </a:r>
          </a:p>
        </p:txBody>
      </p:sp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110E0BF8-9282-901C-4E93-CE1EDF335C88}"/>
              </a:ext>
            </a:extLst>
          </p:cNvPr>
          <p:cNvSpPr txBox="1">
            <a:spLocks/>
          </p:cNvSpPr>
          <p:nvPr/>
        </p:nvSpPr>
        <p:spPr>
          <a:xfrm>
            <a:off x="6462347" y="6604691"/>
            <a:ext cx="10395327" cy="150355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Gisha" panose="020B0502040204020203" pitchFamily="34" charset="-79"/>
                <a:ea typeface="+mn-ea"/>
                <a:cs typeface="Gisha" panose="020B0502040204020203" pitchFamily="34" charset="-79"/>
              </a:defRPr>
            </a:lvl1pPr>
            <a:lvl2pPr marL="117594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514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3518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63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52783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70377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87972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05566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82316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940755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11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200"/>
              </a:lnSpc>
            </a:pPr>
            <a:r>
              <a:rPr lang="pt-BR" sz="2400" dirty="0">
                <a:solidFill>
                  <a:schemeClr val="tx1"/>
                </a:solidFill>
                <a:latin typeface="+mj-lt"/>
                <a:cs typeface="Gisha"/>
              </a:rPr>
              <a:t>As Condições Diferenciadas FCO Quilombo visam fomentar projetos cujo empreendedores se enquadrem em Mini/MEI/Micro/Pequeno e  Pequeno-Médio porte, vinculados a Quilombos, com benefícios adicionais aos já existentes no FCO, como limites financiáveis de 100%, </a:t>
            </a:r>
            <a:r>
              <a:rPr lang="pt-BR" sz="24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Gisha"/>
              </a:rPr>
              <a:t>carências acrescidas em até 01 (um) ano e prazos de pagamento acrescidos em até 2 (dois) anos</a:t>
            </a:r>
            <a:r>
              <a:rPr lang="pt-BR" sz="2400" dirty="0">
                <a:solidFill>
                  <a:schemeClr val="tx1"/>
                </a:solidFill>
                <a:latin typeface="+mj-lt"/>
                <a:cs typeface="Gish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6580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920764" cy="10286999"/>
            <a:chOff x="0" y="-2"/>
            <a:chExt cx="12920764" cy="1028699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741476" cy="10286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Imagem 25">
            <a:extLst>
              <a:ext uri="{FF2B5EF4-FFF2-40B4-BE49-F238E27FC236}">
                <a16:creationId xmlns:a16="http://schemas.microsoft.com/office/drawing/2014/main" id="{F484D878-B6AE-80FE-85A1-FC26C27D8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4504" y="2054891"/>
            <a:ext cx="5226895" cy="7364115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FF7FF193-FDB4-33C6-B6B9-5FD7533ECDA7}"/>
              </a:ext>
            </a:extLst>
          </p:cNvPr>
          <p:cNvSpPr txBox="1"/>
          <p:nvPr/>
        </p:nvSpPr>
        <p:spPr>
          <a:xfrm>
            <a:off x="8191159" y="3153554"/>
            <a:ext cx="9144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pt-BR" sz="2400" b="0" i="0" dirty="0">
                <a:effectLst/>
              </a:rPr>
              <a:t>O objetivo da Programação, aprovada pelo </a:t>
            </a:r>
            <a:r>
              <a:rPr lang="pt-BR" sz="2400" b="0" i="0" dirty="0" err="1">
                <a:effectLst/>
              </a:rPr>
              <a:t>Condel</a:t>
            </a:r>
            <a:r>
              <a:rPr lang="pt-BR" sz="2400" b="0" i="0" dirty="0">
                <a:effectLst/>
              </a:rPr>
              <a:t> / Sudeco, é estabelecer as regras de funcionamento do Fundo Constitucional de Financiamento do Centro-Oeste (FCO).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02201A7A-48CE-6420-40F9-3A79A936F1DF}"/>
              </a:ext>
            </a:extLst>
          </p:cNvPr>
          <p:cNvSpPr txBox="1"/>
          <p:nvPr/>
        </p:nvSpPr>
        <p:spPr>
          <a:xfrm>
            <a:off x="8168381" y="4600938"/>
            <a:ext cx="944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accent5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https://www.gov.br/sudeco/programacao-anual-de-financiamento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45256992-2C56-A1F6-044C-CE7E48F222D1}"/>
              </a:ext>
            </a:extLst>
          </p:cNvPr>
          <p:cNvSpPr txBox="1">
            <a:spLocks/>
          </p:cNvSpPr>
          <p:nvPr/>
        </p:nvSpPr>
        <p:spPr>
          <a:xfrm>
            <a:off x="2008473" y="385891"/>
            <a:ext cx="14271053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5350" b="0" i="0">
                <a:solidFill>
                  <a:srgbClr val="252525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pt-BR" sz="6000" b="1" spc="-10" dirty="0">
                <a:solidFill>
                  <a:srgbClr val="025E85"/>
                </a:solidFill>
              </a:rPr>
              <a:t>Onde encontro as regras do FCO?</a:t>
            </a:r>
            <a:endParaRPr lang="pt-BR" sz="6000" b="1" dirty="0">
              <a:solidFill>
                <a:srgbClr val="025E85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AC26-48CA-241A-A634-C644ED20F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2EFC1BC8-8D86-FB94-6D1A-3E3D8A851748}"/>
              </a:ext>
            </a:extLst>
          </p:cNvPr>
          <p:cNvGrpSpPr/>
          <p:nvPr/>
        </p:nvGrpSpPr>
        <p:grpSpPr>
          <a:xfrm>
            <a:off x="0" y="-2"/>
            <a:ext cx="12920764" cy="10286999"/>
            <a:chOff x="0" y="-2"/>
            <a:chExt cx="12920764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BDA43761-3BAA-82EC-7243-118B5BD8BFA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79EA015D-5539-005A-F7D9-46CA54E40903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B957A55C-41A0-2BFA-8D19-8CEB5F337BD4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E9465C53-8CA4-E5DF-CB89-DF254C5C83E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DB8A10DC-9C57-0BB8-61E0-6F16C432FFB9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24CBAF3B-3033-E301-9708-EB507D36D02B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" name="Imagem 2" descr="Micro e pequenas empresas criaram 85% das vagas de trabalho de fevereiro |  Exame">
            <a:extLst>
              <a:ext uri="{FF2B5EF4-FFF2-40B4-BE49-F238E27FC236}">
                <a16:creationId xmlns:a16="http://schemas.microsoft.com/office/drawing/2014/main" id="{33B451F4-5D0F-9012-72DD-03B74AA953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424"/>
          <a:stretch/>
        </p:blipFill>
        <p:spPr>
          <a:xfrm>
            <a:off x="3967164" y="-27199"/>
            <a:ext cx="14320836" cy="10286985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10" name="Espaço Reservado para Texto 2">
            <a:extLst>
              <a:ext uri="{FF2B5EF4-FFF2-40B4-BE49-F238E27FC236}">
                <a16:creationId xmlns:a16="http://schemas.microsoft.com/office/drawing/2014/main" id="{261BC97D-6807-7ED1-DEC7-8A861F9AF849}"/>
              </a:ext>
            </a:extLst>
          </p:cNvPr>
          <p:cNvSpPr txBox="1">
            <a:spLocks/>
          </p:cNvSpPr>
          <p:nvPr/>
        </p:nvSpPr>
        <p:spPr>
          <a:xfrm>
            <a:off x="3276600" y="4686301"/>
            <a:ext cx="15182107" cy="156453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ct val="200000"/>
              </a:lnSpc>
              <a:spcBef>
                <a:spcPts val="100"/>
              </a:spcBef>
            </a:pPr>
            <a:r>
              <a:rPr lang="pt-BR" altLang="pt-BR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Como ter acesso as Linhas e Programas do FCO?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100"/>
              </a:spcBef>
            </a:pPr>
            <a:endParaRPr lang="pt-BR" sz="2000" b="1" spc="-10" dirty="0">
              <a:solidFill>
                <a:srgbClr val="025E85"/>
              </a:solidFill>
              <a:latin typeface="Trebuchet MS"/>
              <a:ea typeface="+mj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80859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B41BA-B772-C001-9FB9-E0C880299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091B5EBC-A53C-B4E6-115B-AF19A62D0993}"/>
              </a:ext>
            </a:extLst>
          </p:cNvPr>
          <p:cNvGrpSpPr/>
          <p:nvPr/>
        </p:nvGrpSpPr>
        <p:grpSpPr>
          <a:xfrm>
            <a:off x="0" y="-2"/>
            <a:ext cx="12920764" cy="10286999"/>
            <a:chOff x="0" y="-2"/>
            <a:chExt cx="12920764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4C3E7D06-1DB6-4C1B-6996-92C29E1F483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0902062B-B52A-F0E8-422B-601B5DDD4F69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06FAA720-B39E-BC99-E285-093EB47B5A38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1A8861B2-4DDC-FB07-880B-7AE3F920AA5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AD9AD88B-9D2B-510A-CB4A-4E9DF0D879EF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874A9EFD-9A88-6505-DA48-1F030C4F08A7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21">
            <a:extLst>
              <a:ext uri="{FF2B5EF4-FFF2-40B4-BE49-F238E27FC236}">
                <a16:creationId xmlns:a16="http://schemas.microsoft.com/office/drawing/2014/main" id="{62FB2A0C-D36F-EF5C-F7C6-FDB3CEAC84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0025" y="257175"/>
            <a:ext cx="8458200" cy="1217613"/>
          </a:xfrm>
        </p:spPr>
        <p:txBody>
          <a:bodyPr vert="horz" wrap="square" lIns="0" tIns="238071" rIns="0" bIns="0" rtlCol="0">
            <a:spAutoFit/>
          </a:bodyPr>
          <a:lstStyle/>
          <a:p>
            <a:r>
              <a:rPr lang="pt-BR" dirty="0"/>
              <a:t>Acesso </a:t>
            </a:r>
            <a:r>
              <a:rPr lang="pt-BR" dirty="0" err="1"/>
              <a:t>ao</a:t>
            </a:r>
            <a:r>
              <a:rPr lang="pt-BR" dirty="0"/>
              <a:t> </a:t>
            </a:r>
            <a:r>
              <a:rPr lang="pt-BR" dirty="0" err="1"/>
              <a:t>Crédito</a:t>
            </a:r>
            <a:r>
              <a:rPr lang="pt-BR" dirty="0"/>
              <a:t> </a:t>
            </a:r>
            <a:r>
              <a:rPr lang="pt-BR" dirty="0" err="1"/>
              <a:t>FCO</a:t>
            </a:r>
            <a:endParaRPr lang="pt-BR" dirty="0"/>
          </a:p>
        </p:txBody>
      </p:sp>
      <p:sp>
        <p:nvSpPr>
          <p:cNvPr id="16" name="object 29">
            <a:extLst>
              <a:ext uri="{FF2B5EF4-FFF2-40B4-BE49-F238E27FC236}">
                <a16:creationId xmlns:a16="http://schemas.microsoft.com/office/drawing/2014/main" id="{4C229E1B-2C32-C356-69E8-5C46716C2C84}"/>
              </a:ext>
            </a:extLst>
          </p:cNvPr>
          <p:cNvSpPr/>
          <p:nvPr/>
        </p:nvSpPr>
        <p:spPr>
          <a:xfrm>
            <a:off x="1923946" y="2476500"/>
            <a:ext cx="7585179" cy="853990"/>
          </a:xfrm>
          <a:custGeom>
            <a:avLst/>
            <a:gdLst/>
            <a:ahLst/>
            <a:cxnLst/>
            <a:rect l="l" t="t" r="r" b="b"/>
            <a:pathLst>
              <a:path w="4483735" h="631189">
                <a:moveTo>
                  <a:pt x="0" y="105155"/>
                </a:moveTo>
                <a:lnTo>
                  <a:pt x="8286" y="64293"/>
                </a:lnTo>
                <a:lnTo>
                  <a:pt x="30860" y="30860"/>
                </a:lnTo>
                <a:lnTo>
                  <a:pt x="64293" y="8286"/>
                </a:lnTo>
                <a:lnTo>
                  <a:pt x="105155" y="0"/>
                </a:lnTo>
                <a:lnTo>
                  <a:pt x="4378448" y="0"/>
                </a:lnTo>
                <a:lnTo>
                  <a:pt x="4419954" y="8286"/>
                </a:lnTo>
                <a:lnTo>
                  <a:pt x="4453315" y="30860"/>
                </a:lnTo>
                <a:lnTo>
                  <a:pt x="4475532" y="64293"/>
                </a:lnTo>
                <a:lnTo>
                  <a:pt x="4483604" y="105155"/>
                </a:lnTo>
                <a:lnTo>
                  <a:pt x="4483604" y="525779"/>
                </a:lnTo>
                <a:lnTo>
                  <a:pt x="4475532" y="566642"/>
                </a:lnTo>
                <a:lnTo>
                  <a:pt x="4453315" y="600074"/>
                </a:lnTo>
                <a:lnTo>
                  <a:pt x="4419954" y="622649"/>
                </a:lnTo>
                <a:lnTo>
                  <a:pt x="4378448" y="630935"/>
                </a:lnTo>
                <a:lnTo>
                  <a:pt x="105155" y="630935"/>
                </a:lnTo>
                <a:lnTo>
                  <a:pt x="64293" y="622649"/>
                </a:lnTo>
                <a:lnTo>
                  <a:pt x="30860" y="600074"/>
                </a:lnTo>
                <a:lnTo>
                  <a:pt x="8286" y="566642"/>
                </a:lnTo>
                <a:lnTo>
                  <a:pt x="0" y="525779"/>
                </a:lnTo>
                <a:lnTo>
                  <a:pt x="0" y="10515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6705">
            <a:solidFill>
              <a:srgbClr val="40709B"/>
            </a:solidFill>
          </a:ln>
        </p:spPr>
        <p:txBody>
          <a:bodyPr wrap="square" lIns="0" tIns="0" rIns="0" bIns="0" rtlCol="0" anchor="ctr"/>
          <a:lstStyle/>
          <a:p>
            <a:pPr algn="just">
              <a:spcBef>
                <a:spcPts val="136"/>
              </a:spcBef>
            </a:pPr>
            <a:r>
              <a:rPr lang="pt-BR" sz="2800" b="1" dirty="0">
                <a:solidFill>
                  <a:schemeClr val="tx2"/>
                </a:solidFill>
                <a:latin typeface="Calibri"/>
                <a:cs typeface="Calibri"/>
              </a:rPr>
              <a:t>  1) CORRENTISTA DE INSTITUIÇÃO CREDENCIADA </a:t>
            </a:r>
            <a:endParaRPr lang="pt-BR" sz="2800" b="1" spc="-14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12536DE-2888-2193-5A47-509A7F7FFE75}"/>
              </a:ext>
            </a:extLst>
          </p:cNvPr>
          <p:cNvSpPr txBox="1"/>
          <p:nvPr/>
        </p:nvSpPr>
        <p:spPr>
          <a:xfrm>
            <a:off x="2482844" y="3587005"/>
            <a:ext cx="9144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b="1" spc="-34" dirty="0">
                <a:solidFill>
                  <a:srgbClr val="FFFFFF"/>
                </a:solidFill>
                <a:latin typeface="Calibri"/>
                <a:cs typeface="Calibri"/>
              </a:rPr>
              <a:t>  </a:t>
            </a:r>
            <a:r>
              <a:rPr lang="pt-BR" sz="2800" b="1" spc="-34" dirty="0">
                <a:solidFill>
                  <a:schemeClr val="tx1"/>
                </a:solidFill>
                <a:latin typeface="Calibri"/>
                <a:cs typeface="Calibri"/>
              </a:rPr>
              <a:t>              Documentos necessários para abertura de  </a:t>
            </a:r>
          </a:p>
          <a:p>
            <a:pPr algn="l"/>
            <a:r>
              <a:rPr lang="pt-BR" sz="2800" b="1" spc="-34" dirty="0">
                <a:solidFill>
                  <a:schemeClr val="tx1"/>
                </a:solidFill>
                <a:latin typeface="Calibri"/>
                <a:cs typeface="Calibri"/>
              </a:rPr>
              <a:t>                Conta Corrente da Pessoa Jurídica</a:t>
            </a:r>
          </a:p>
          <a:p>
            <a:pPr algn="l"/>
            <a:endParaRPr lang="pt-BR" sz="2800" spc="-34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466790" indent="-466790" algn="l">
              <a:buFont typeface="Wingdings" panose="05000000000000000000" pitchFamily="2" charset="2"/>
              <a:buChar char="ü"/>
            </a:pPr>
            <a:r>
              <a:rPr lang="pt-BR" sz="2800" spc="-34" dirty="0">
                <a:solidFill>
                  <a:schemeClr val="tx1"/>
                </a:solidFill>
                <a:latin typeface="Calibri"/>
                <a:cs typeface="Calibri"/>
              </a:rPr>
              <a:t>CNPJ regular e ativo;</a:t>
            </a:r>
          </a:p>
          <a:p>
            <a:pPr marL="466790" indent="-466790" algn="l">
              <a:buFont typeface="Wingdings" panose="05000000000000000000" pitchFamily="2" charset="2"/>
              <a:buChar char="ü"/>
            </a:pPr>
            <a:r>
              <a:rPr lang="pt-BR" sz="2800" spc="-34" dirty="0">
                <a:solidFill>
                  <a:schemeClr val="tx1"/>
                </a:solidFill>
                <a:latin typeface="Calibri"/>
                <a:cs typeface="Calibri"/>
              </a:rPr>
              <a:t>Comprovante de endereço com menos de 90 dias;</a:t>
            </a:r>
          </a:p>
          <a:p>
            <a:pPr marL="466790" indent="-466790" algn="l">
              <a:buFont typeface="Wingdings" panose="05000000000000000000" pitchFamily="2" charset="2"/>
              <a:buChar char="ü"/>
            </a:pPr>
            <a:r>
              <a:rPr lang="pt-BR" sz="2800" spc="-34" dirty="0">
                <a:solidFill>
                  <a:schemeClr val="tx1"/>
                </a:solidFill>
                <a:latin typeface="Calibri"/>
                <a:cs typeface="Calibri"/>
              </a:rPr>
              <a:t>Documento constitutivo registrado em órgão competente de acordo com a Natureza Jurídica da PJ;</a:t>
            </a:r>
          </a:p>
          <a:p>
            <a:pPr marL="466790" indent="-466790" algn="l">
              <a:buFont typeface="Wingdings" panose="05000000000000000000" pitchFamily="2" charset="2"/>
              <a:buChar char="ü"/>
            </a:pPr>
            <a:r>
              <a:rPr lang="pt-BR" sz="2800" spc="-34" dirty="0">
                <a:solidFill>
                  <a:schemeClr val="tx1"/>
                </a:solidFill>
                <a:latin typeface="Calibri"/>
                <a:cs typeface="Calibri"/>
              </a:rPr>
              <a:t>Comprovante de faturamento ou receita;</a:t>
            </a:r>
          </a:p>
          <a:p>
            <a:pPr marL="466790" indent="-466790" algn="l">
              <a:buFont typeface="Wingdings" panose="05000000000000000000" pitchFamily="2" charset="2"/>
              <a:buChar char="ü"/>
            </a:pPr>
            <a:r>
              <a:rPr lang="pt-BR" sz="2800" spc="-34" dirty="0">
                <a:solidFill>
                  <a:schemeClr val="tx1"/>
                </a:solidFill>
                <a:latin typeface="Calibri"/>
                <a:cs typeface="Calibri"/>
              </a:rPr>
              <a:t>Carteira de Identidade;</a:t>
            </a:r>
          </a:p>
          <a:p>
            <a:pPr marL="466790" indent="-466790" algn="l">
              <a:buFont typeface="Wingdings" panose="05000000000000000000" pitchFamily="2" charset="2"/>
              <a:buChar char="ü"/>
            </a:pPr>
            <a:r>
              <a:rPr lang="pt-BR" sz="1800" spc="-34" dirty="0">
                <a:solidFill>
                  <a:srgbClr val="FFFFFF"/>
                </a:solidFill>
                <a:latin typeface="Calibri"/>
                <a:cs typeface="Calibri"/>
              </a:rPr>
              <a:t>CPF.</a:t>
            </a:r>
          </a:p>
        </p:txBody>
      </p:sp>
      <p:pic>
        <p:nvPicPr>
          <p:cNvPr id="19" name="object 13">
            <a:extLst>
              <a:ext uri="{FF2B5EF4-FFF2-40B4-BE49-F238E27FC236}">
                <a16:creationId xmlns:a16="http://schemas.microsoft.com/office/drawing/2014/main" id="{F6173F35-5C92-592C-171D-F8096AA9F6D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30546" y="3587005"/>
            <a:ext cx="1167764" cy="1024862"/>
          </a:xfrm>
          <a:prstGeom prst="rect">
            <a:avLst/>
          </a:prstGeom>
        </p:spPr>
      </p:pic>
      <p:pic>
        <p:nvPicPr>
          <p:cNvPr id="20" name="object 4">
            <a:extLst>
              <a:ext uri="{FF2B5EF4-FFF2-40B4-BE49-F238E27FC236}">
                <a16:creationId xmlns:a16="http://schemas.microsoft.com/office/drawing/2014/main" id="{9F002EE1-C994-E938-05E6-CC0BAEF8499C}"/>
              </a:ext>
            </a:extLst>
          </p:cNvPr>
          <p:cNvPicPr/>
          <p:nvPr/>
        </p:nvPicPr>
        <p:blipFill rotWithShape="1">
          <a:blip r:embed="rId5" cstate="print"/>
          <a:srcRect r="25460"/>
          <a:stretch/>
        </p:blipFill>
        <p:spPr>
          <a:xfrm>
            <a:off x="11184656" y="2571860"/>
            <a:ext cx="5692865" cy="4581518"/>
          </a:xfrm>
          <a:prstGeom prst="rect">
            <a:avLst/>
          </a:prstGeom>
        </p:spPr>
      </p:pic>
      <p:pic>
        <p:nvPicPr>
          <p:cNvPr id="21" name="object 4">
            <a:extLst>
              <a:ext uri="{FF2B5EF4-FFF2-40B4-BE49-F238E27FC236}">
                <a16:creationId xmlns:a16="http://schemas.microsoft.com/office/drawing/2014/main" id="{CA58C77E-FBAE-B43B-C318-2A73388B174B}"/>
              </a:ext>
            </a:extLst>
          </p:cNvPr>
          <p:cNvPicPr/>
          <p:nvPr/>
        </p:nvPicPr>
        <p:blipFill rotWithShape="1">
          <a:blip r:embed="rId5" cstate="print"/>
          <a:srcRect l="74651" t="32767" r="-1409" b="37288"/>
          <a:stretch/>
        </p:blipFill>
        <p:spPr>
          <a:xfrm>
            <a:off x="11809474" y="7357185"/>
            <a:ext cx="2222580" cy="1456576"/>
          </a:xfrm>
          <a:prstGeom prst="rect">
            <a:avLst/>
          </a:prstGeom>
        </p:spPr>
      </p:pic>
      <p:pic>
        <p:nvPicPr>
          <p:cNvPr id="22" name="object 4">
            <a:extLst>
              <a:ext uri="{FF2B5EF4-FFF2-40B4-BE49-F238E27FC236}">
                <a16:creationId xmlns:a16="http://schemas.microsoft.com/office/drawing/2014/main" id="{C928C451-55D0-2375-2D8D-2007154D7902}"/>
              </a:ext>
            </a:extLst>
          </p:cNvPr>
          <p:cNvPicPr/>
          <p:nvPr/>
        </p:nvPicPr>
        <p:blipFill rotWithShape="1">
          <a:blip r:embed="rId5" cstate="print"/>
          <a:srcRect l="76131" t="-2392" r="-1483" b="69952"/>
          <a:stretch/>
        </p:blipFill>
        <p:spPr>
          <a:xfrm>
            <a:off x="14214684" y="7371467"/>
            <a:ext cx="2130587" cy="147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113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DC6F-F611-94C6-7A5E-1827B08A1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026D4FA4-DE09-ED09-E664-6473A3513DBB}"/>
              </a:ext>
            </a:extLst>
          </p:cNvPr>
          <p:cNvGrpSpPr/>
          <p:nvPr/>
        </p:nvGrpSpPr>
        <p:grpSpPr>
          <a:xfrm>
            <a:off x="-14353" y="0"/>
            <a:ext cx="12935117" cy="10286999"/>
            <a:chOff x="-14353" y="0"/>
            <a:chExt cx="12935117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BD1F043E-0707-8BB8-C6EE-710541CCAD9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4353" y="0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FEDF53CA-03E7-0226-9C46-74DB903858F3}"/>
                </a:ext>
              </a:extLst>
            </p:cNvPr>
            <p:cNvSpPr/>
            <p:nvPr/>
          </p:nvSpPr>
          <p:spPr>
            <a:xfrm>
              <a:off x="0" y="4533900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E28F766E-92FB-FC90-99BE-1BF8DFBACA20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325F9B91-2CFA-2D13-B4A3-B71DA645921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1BC8F53C-2CE1-528F-E109-8561D80058BE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7C31216C-86FD-9398-E04A-C58265A99F71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21">
            <a:extLst>
              <a:ext uri="{FF2B5EF4-FFF2-40B4-BE49-F238E27FC236}">
                <a16:creationId xmlns:a16="http://schemas.microsoft.com/office/drawing/2014/main" id="{20808962-CBBA-4FE6-4DF4-E4A05CAF32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14646" y="218370"/>
            <a:ext cx="8458707" cy="1063698"/>
          </a:xfrm>
          <a:prstGeom prst="rect">
            <a:avLst/>
          </a:prstGeom>
        </p:spPr>
        <p:txBody>
          <a:bodyPr vert="horz" wrap="square" lIns="0" tIns="238071" rIns="0" bIns="0" rtlCol="0">
            <a:spAutoFit/>
          </a:bodyPr>
          <a:lstStyle/>
          <a:p>
            <a:pPr marL="128799">
              <a:spcBef>
                <a:spcPts val="143"/>
              </a:spcBef>
            </a:pPr>
            <a:r>
              <a:rPr dirty="0">
                <a:solidFill>
                  <a:schemeClr val="accent1"/>
                </a:solidFill>
              </a:rPr>
              <a:t>Acesso</a:t>
            </a:r>
            <a:r>
              <a:rPr spc="-20"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ao</a:t>
            </a:r>
            <a:r>
              <a:rPr spc="-14" dirty="0">
                <a:solidFill>
                  <a:schemeClr val="accent1"/>
                </a:solidFill>
              </a:rPr>
              <a:t> </a:t>
            </a:r>
            <a:r>
              <a:rPr spc="-14" dirty="0" err="1">
                <a:solidFill>
                  <a:schemeClr val="accent1"/>
                </a:solidFill>
              </a:rPr>
              <a:t>Crédito</a:t>
            </a:r>
            <a:r>
              <a:rPr lang="pt-BR" spc="-14" dirty="0">
                <a:solidFill>
                  <a:schemeClr val="accent1"/>
                </a:solidFill>
              </a:rPr>
              <a:t> do </a:t>
            </a:r>
            <a:r>
              <a:rPr lang="pt-BR" spc="-14" dirty="0" err="1">
                <a:solidFill>
                  <a:schemeClr val="accent1"/>
                </a:solidFill>
              </a:rPr>
              <a:t>FCO</a:t>
            </a:r>
            <a:endParaRPr spc="-14" dirty="0">
              <a:solidFill>
                <a:schemeClr val="accent1"/>
              </a:solidFill>
            </a:endParaRPr>
          </a:p>
        </p:txBody>
      </p:sp>
      <p:sp>
        <p:nvSpPr>
          <p:cNvPr id="20" name="object 29">
            <a:extLst>
              <a:ext uri="{FF2B5EF4-FFF2-40B4-BE49-F238E27FC236}">
                <a16:creationId xmlns:a16="http://schemas.microsoft.com/office/drawing/2014/main" id="{65AA3D66-D2AD-74BE-86F9-5D61EC85BBA4}"/>
              </a:ext>
            </a:extLst>
          </p:cNvPr>
          <p:cNvSpPr/>
          <p:nvPr/>
        </p:nvSpPr>
        <p:spPr>
          <a:xfrm>
            <a:off x="2411065" y="2318555"/>
            <a:ext cx="7044138" cy="853990"/>
          </a:xfrm>
          <a:custGeom>
            <a:avLst/>
            <a:gdLst/>
            <a:ahLst/>
            <a:cxnLst/>
            <a:rect l="l" t="t" r="r" b="b"/>
            <a:pathLst>
              <a:path w="4483735" h="631189">
                <a:moveTo>
                  <a:pt x="0" y="105155"/>
                </a:moveTo>
                <a:lnTo>
                  <a:pt x="8286" y="64293"/>
                </a:lnTo>
                <a:lnTo>
                  <a:pt x="30860" y="30860"/>
                </a:lnTo>
                <a:lnTo>
                  <a:pt x="64293" y="8286"/>
                </a:lnTo>
                <a:lnTo>
                  <a:pt x="105155" y="0"/>
                </a:lnTo>
                <a:lnTo>
                  <a:pt x="4378448" y="0"/>
                </a:lnTo>
                <a:lnTo>
                  <a:pt x="4419954" y="8286"/>
                </a:lnTo>
                <a:lnTo>
                  <a:pt x="4453315" y="30860"/>
                </a:lnTo>
                <a:lnTo>
                  <a:pt x="4475532" y="64293"/>
                </a:lnTo>
                <a:lnTo>
                  <a:pt x="4483604" y="105155"/>
                </a:lnTo>
                <a:lnTo>
                  <a:pt x="4483604" y="525779"/>
                </a:lnTo>
                <a:lnTo>
                  <a:pt x="4475532" y="566642"/>
                </a:lnTo>
                <a:lnTo>
                  <a:pt x="4453315" y="600074"/>
                </a:lnTo>
                <a:lnTo>
                  <a:pt x="4419954" y="622649"/>
                </a:lnTo>
                <a:lnTo>
                  <a:pt x="4378448" y="630935"/>
                </a:lnTo>
                <a:lnTo>
                  <a:pt x="105155" y="630935"/>
                </a:lnTo>
                <a:lnTo>
                  <a:pt x="64293" y="622649"/>
                </a:lnTo>
                <a:lnTo>
                  <a:pt x="30860" y="600074"/>
                </a:lnTo>
                <a:lnTo>
                  <a:pt x="8286" y="566642"/>
                </a:lnTo>
                <a:lnTo>
                  <a:pt x="0" y="525779"/>
                </a:lnTo>
                <a:lnTo>
                  <a:pt x="0" y="10515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6705">
            <a:solidFill>
              <a:srgbClr val="40709B"/>
            </a:solidFill>
          </a:ln>
        </p:spPr>
        <p:txBody>
          <a:bodyPr wrap="square" lIns="0" tIns="0" rIns="0" bIns="0" rtlCol="0" anchor="ctr"/>
          <a:lstStyle/>
          <a:p>
            <a:pPr algn="ctr">
              <a:spcBef>
                <a:spcPts val="136"/>
              </a:spcBef>
            </a:pPr>
            <a:r>
              <a:rPr lang="pt-BR" sz="3200" b="1" dirty="0">
                <a:solidFill>
                  <a:schemeClr val="tx2"/>
                </a:solidFill>
                <a:latin typeface="Calibri"/>
                <a:cs typeface="Calibri"/>
              </a:rPr>
              <a:t>2) ANÁLISE</a:t>
            </a:r>
            <a:r>
              <a:rPr lang="pt-BR" sz="3200" b="1" spc="-102" dirty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pt-BR" sz="3200" b="1" dirty="0">
                <a:solidFill>
                  <a:schemeClr val="tx2"/>
                </a:solidFill>
                <a:latin typeface="Calibri"/>
                <a:cs typeface="Calibri"/>
              </a:rPr>
              <a:t>DE</a:t>
            </a:r>
            <a:r>
              <a:rPr lang="pt-BR" sz="3200" b="1" spc="-95" dirty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pt-BR" sz="3200" b="1" spc="-14" dirty="0">
                <a:solidFill>
                  <a:schemeClr val="tx2"/>
                </a:solidFill>
                <a:latin typeface="Calibri"/>
                <a:cs typeface="Calibri"/>
              </a:rPr>
              <a:t>CRÉDITO</a:t>
            </a:r>
            <a:endParaRPr lang="pt-BR" sz="3200" b="1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graphicFrame>
        <p:nvGraphicFramePr>
          <p:cNvPr id="21" name="object 16">
            <a:extLst>
              <a:ext uri="{FF2B5EF4-FFF2-40B4-BE49-F238E27FC236}">
                <a16:creationId xmlns:a16="http://schemas.microsoft.com/office/drawing/2014/main" id="{F883B5DB-E1C6-EE39-C36F-A5AB7D037419}"/>
              </a:ext>
            </a:extLst>
          </p:cNvPr>
          <p:cNvGraphicFramePr/>
          <p:nvPr/>
        </p:nvGraphicFramePr>
        <p:xfrm>
          <a:off x="2608729" y="3720272"/>
          <a:ext cx="9128632" cy="5471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2" name="Picture 4" descr="Análise de crédito: o que é e como funciona? | Blog da Tenda">
            <a:extLst>
              <a:ext uri="{FF2B5EF4-FFF2-40B4-BE49-F238E27FC236}">
                <a16:creationId xmlns:a16="http://schemas.microsoft.com/office/drawing/2014/main" id="{9686CD81-8B2D-8FB1-13E7-012FD87DF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4230" y="2735837"/>
            <a:ext cx="5047913" cy="33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112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4393-BC91-C4F1-F9B8-9B98F9ADD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5C81C5B6-0D68-EBF2-97A2-B49F8AC872A3}"/>
              </a:ext>
            </a:extLst>
          </p:cNvPr>
          <p:cNvGrpSpPr/>
          <p:nvPr/>
        </p:nvGrpSpPr>
        <p:grpSpPr>
          <a:xfrm>
            <a:off x="-14353" y="0"/>
            <a:ext cx="12935117" cy="10286999"/>
            <a:chOff x="-14353" y="0"/>
            <a:chExt cx="12935117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EA617728-F505-124C-E62D-429EBC78643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4353" y="0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3A5FF53-8926-DB0B-D967-BBE8F5DF69F0}"/>
                </a:ext>
              </a:extLst>
            </p:cNvPr>
            <p:cNvSpPr/>
            <p:nvPr/>
          </p:nvSpPr>
          <p:spPr>
            <a:xfrm>
              <a:off x="0" y="4533900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1B0E19BA-BEF5-65F5-C13E-C0C4D866F929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B63351CC-0C5C-BDBC-B09D-411DAB49E0A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B8CEED37-CF03-FB3C-BF83-2FD906134D28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26399772-B602-E781-5084-05AB6817099B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21">
            <a:extLst>
              <a:ext uri="{FF2B5EF4-FFF2-40B4-BE49-F238E27FC236}">
                <a16:creationId xmlns:a16="http://schemas.microsoft.com/office/drawing/2014/main" id="{D524BDAE-45C0-B66A-9095-6A1A6BDD62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14646" y="218370"/>
            <a:ext cx="8458707" cy="1063698"/>
          </a:xfrm>
          <a:prstGeom prst="rect">
            <a:avLst/>
          </a:prstGeom>
        </p:spPr>
        <p:txBody>
          <a:bodyPr vert="horz" wrap="square" lIns="0" tIns="238071" rIns="0" bIns="0" rtlCol="0">
            <a:spAutoFit/>
          </a:bodyPr>
          <a:lstStyle/>
          <a:p>
            <a:pPr marL="128799">
              <a:spcBef>
                <a:spcPts val="143"/>
              </a:spcBef>
            </a:pPr>
            <a:r>
              <a:rPr dirty="0">
                <a:solidFill>
                  <a:schemeClr val="accent1"/>
                </a:solidFill>
              </a:rPr>
              <a:t>Acesso</a:t>
            </a:r>
            <a:r>
              <a:rPr spc="-20"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ao</a:t>
            </a:r>
            <a:r>
              <a:rPr spc="-14" dirty="0">
                <a:solidFill>
                  <a:schemeClr val="accent1"/>
                </a:solidFill>
              </a:rPr>
              <a:t> </a:t>
            </a:r>
            <a:r>
              <a:rPr spc="-14" dirty="0" err="1">
                <a:solidFill>
                  <a:schemeClr val="accent1"/>
                </a:solidFill>
              </a:rPr>
              <a:t>Crédito</a:t>
            </a:r>
            <a:r>
              <a:rPr lang="pt-BR" spc="-14" dirty="0">
                <a:solidFill>
                  <a:schemeClr val="accent1"/>
                </a:solidFill>
              </a:rPr>
              <a:t> do </a:t>
            </a:r>
            <a:r>
              <a:rPr lang="pt-BR" spc="-14" dirty="0" err="1">
                <a:solidFill>
                  <a:schemeClr val="accent1"/>
                </a:solidFill>
              </a:rPr>
              <a:t>FCO</a:t>
            </a:r>
            <a:endParaRPr spc="-14" dirty="0">
              <a:solidFill>
                <a:schemeClr val="accent1"/>
              </a:solidFill>
            </a:endParaRPr>
          </a:p>
        </p:txBody>
      </p:sp>
      <p:sp>
        <p:nvSpPr>
          <p:cNvPr id="20" name="object 29">
            <a:extLst>
              <a:ext uri="{FF2B5EF4-FFF2-40B4-BE49-F238E27FC236}">
                <a16:creationId xmlns:a16="http://schemas.microsoft.com/office/drawing/2014/main" id="{48F03D6B-5BB1-AA03-F63D-D10B9D345D06}"/>
              </a:ext>
            </a:extLst>
          </p:cNvPr>
          <p:cNvSpPr/>
          <p:nvPr/>
        </p:nvSpPr>
        <p:spPr>
          <a:xfrm>
            <a:off x="2411065" y="2318555"/>
            <a:ext cx="7044138" cy="853990"/>
          </a:xfrm>
          <a:custGeom>
            <a:avLst/>
            <a:gdLst/>
            <a:ahLst/>
            <a:cxnLst/>
            <a:rect l="l" t="t" r="r" b="b"/>
            <a:pathLst>
              <a:path w="4483735" h="631189">
                <a:moveTo>
                  <a:pt x="0" y="105155"/>
                </a:moveTo>
                <a:lnTo>
                  <a:pt x="8286" y="64293"/>
                </a:lnTo>
                <a:lnTo>
                  <a:pt x="30860" y="30860"/>
                </a:lnTo>
                <a:lnTo>
                  <a:pt x="64293" y="8286"/>
                </a:lnTo>
                <a:lnTo>
                  <a:pt x="105155" y="0"/>
                </a:lnTo>
                <a:lnTo>
                  <a:pt x="4378448" y="0"/>
                </a:lnTo>
                <a:lnTo>
                  <a:pt x="4419954" y="8286"/>
                </a:lnTo>
                <a:lnTo>
                  <a:pt x="4453315" y="30860"/>
                </a:lnTo>
                <a:lnTo>
                  <a:pt x="4475532" y="64293"/>
                </a:lnTo>
                <a:lnTo>
                  <a:pt x="4483604" y="105155"/>
                </a:lnTo>
                <a:lnTo>
                  <a:pt x="4483604" y="525779"/>
                </a:lnTo>
                <a:lnTo>
                  <a:pt x="4475532" y="566642"/>
                </a:lnTo>
                <a:lnTo>
                  <a:pt x="4453315" y="600074"/>
                </a:lnTo>
                <a:lnTo>
                  <a:pt x="4419954" y="622649"/>
                </a:lnTo>
                <a:lnTo>
                  <a:pt x="4378448" y="630935"/>
                </a:lnTo>
                <a:lnTo>
                  <a:pt x="105155" y="630935"/>
                </a:lnTo>
                <a:lnTo>
                  <a:pt x="64293" y="622649"/>
                </a:lnTo>
                <a:lnTo>
                  <a:pt x="30860" y="600074"/>
                </a:lnTo>
                <a:lnTo>
                  <a:pt x="8286" y="566642"/>
                </a:lnTo>
                <a:lnTo>
                  <a:pt x="0" y="525779"/>
                </a:lnTo>
                <a:lnTo>
                  <a:pt x="0" y="10515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6705">
            <a:solidFill>
              <a:srgbClr val="40709B"/>
            </a:solidFill>
          </a:ln>
        </p:spPr>
        <p:txBody>
          <a:bodyPr wrap="square" lIns="0" tIns="0" rIns="0" bIns="0" rtlCol="0" anchor="ctr"/>
          <a:lstStyle/>
          <a:p>
            <a:pPr algn="ctr">
              <a:spcBef>
                <a:spcPts val="136"/>
              </a:spcBef>
            </a:pPr>
            <a:r>
              <a:rPr lang="pt-BR" sz="3200" b="1" dirty="0">
                <a:solidFill>
                  <a:schemeClr val="tx2"/>
                </a:solidFill>
                <a:latin typeface="Calibri"/>
                <a:cs typeface="Calibri"/>
              </a:rPr>
              <a:t>3) Liberação de Crédito</a:t>
            </a:r>
          </a:p>
        </p:txBody>
      </p:sp>
      <p:graphicFrame>
        <p:nvGraphicFramePr>
          <p:cNvPr id="3" name="object 16">
            <a:extLst>
              <a:ext uri="{FF2B5EF4-FFF2-40B4-BE49-F238E27FC236}">
                <a16:creationId xmlns:a16="http://schemas.microsoft.com/office/drawing/2014/main" id="{06A37E68-0C02-506D-94B4-A0EE864E56FC}"/>
              </a:ext>
            </a:extLst>
          </p:cNvPr>
          <p:cNvGraphicFramePr/>
          <p:nvPr/>
        </p:nvGraphicFramePr>
        <p:xfrm>
          <a:off x="2403551" y="3627266"/>
          <a:ext cx="12912390" cy="1984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Picture 2" descr="Análise de crédito: o que é e como funciona? | Blog da Tenda">
            <a:extLst>
              <a:ext uri="{FF2B5EF4-FFF2-40B4-BE49-F238E27FC236}">
                <a16:creationId xmlns:a16="http://schemas.microsoft.com/office/drawing/2014/main" id="{78413D66-2CC5-1AC5-1CC4-A055F6C6A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028" y="6220686"/>
            <a:ext cx="5639435" cy="349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353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9738C-ACDC-7B38-834A-61A054147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6C685CE0-3F6B-FD23-E3AC-2739D3FC62BB}"/>
              </a:ext>
            </a:extLst>
          </p:cNvPr>
          <p:cNvGrpSpPr/>
          <p:nvPr/>
        </p:nvGrpSpPr>
        <p:grpSpPr>
          <a:xfrm>
            <a:off x="-14353" y="0"/>
            <a:ext cx="12935117" cy="10286999"/>
            <a:chOff x="-14353" y="0"/>
            <a:chExt cx="12935117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8D23AF26-FEEF-196F-CFD8-8597EB8B45F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4353" y="0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9AACF631-FD79-A440-B5D8-F30FFF91CB90}"/>
                </a:ext>
              </a:extLst>
            </p:cNvPr>
            <p:cNvSpPr/>
            <p:nvPr/>
          </p:nvSpPr>
          <p:spPr>
            <a:xfrm>
              <a:off x="0" y="4533900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2E0ECD63-2912-3AC9-A535-887E05E4EA10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903DA944-BE06-2D55-F98C-979FC665490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653909A0-3E5D-A4E8-8606-E445D4B70C36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6FA6CCEC-D7A9-4424-E552-767E00ED558D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21">
            <a:extLst>
              <a:ext uri="{FF2B5EF4-FFF2-40B4-BE49-F238E27FC236}">
                <a16:creationId xmlns:a16="http://schemas.microsoft.com/office/drawing/2014/main" id="{3AE13CCA-E586-A2B2-AE78-8972CAC5AD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14646" y="218370"/>
            <a:ext cx="8458707" cy="1063698"/>
          </a:xfrm>
          <a:prstGeom prst="rect">
            <a:avLst/>
          </a:prstGeom>
        </p:spPr>
        <p:txBody>
          <a:bodyPr vert="horz" wrap="square" lIns="0" tIns="238071" rIns="0" bIns="0" rtlCol="0">
            <a:spAutoFit/>
          </a:bodyPr>
          <a:lstStyle/>
          <a:p>
            <a:pPr marL="128799">
              <a:spcBef>
                <a:spcPts val="143"/>
              </a:spcBef>
            </a:pPr>
            <a:r>
              <a:rPr dirty="0">
                <a:solidFill>
                  <a:schemeClr val="accent1"/>
                </a:solidFill>
              </a:rPr>
              <a:t>Acesso</a:t>
            </a:r>
            <a:r>
              <a:rPr spc="-20"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ao</a:t>
            </a:r>
            <a:r>
              <a:rPr spc="-14" dirty="0">
                <a:solidFill>
                  <a:schemeClr val="accent1"/>
                </a:solidFill>
              </a:rPr>
              <a:t> </a:t>
            </a:r>
            <a:r>
              <a:rPr spc="-14" dirty="0" err="1">
                <a:solidFill>
                  <a:schemeClr val="accent1"/>
                </a:solidFill>
              </a:rPr>
              <a:t>Crédito</a:t>
            </a:r>
            <a:r>
              <a:rPr lang="pt-BR" spc="-14" dirty="0">
                <a:solidFill>
                  <a:schemeClr val="accent1"/>
                </a:solidFill>
              </a:rPr>
              <a:t> do </a:t>
            </a:r>
            <a:r>
              <a:rPr lang="pt-BR" spc="-14" dirty="0" err="1">
                <a:solidFill>
                  <a:schemeClr val="accent1"/>
                </a:solidFill>
              </a:rPr>
              <a:t>FCO</a:t>
            </a:r>
            <a:endParaRPr spc="-14" dirty="0">
              <a:solidFill>
                <a:schemeClr val="accent1"/>
              </a:solidFill>
            </a:endParaRPr>
          </a:p>
        </p:txBody>
      </p:sp>
      <p:sp>
        <p:nvSpPr>
          <p:cNvPr id="20" name="object 29">
            <a:extLst>
              <a:ext uri="{FF2B5EF4-FFF2-40B4-BE49-F238E27FC236}">
                <a16:creationId xmlns:a16="http://schemas.microsoft.com/office/drawing/2014/main" id="{3B8BAFB7-6033-4971-418B-31C8A9C48EC8}"/>
              </a:ext>
            </a:extLst>
          </p:cNvPr>
          <p:cNvSpPr/>
          <p:nvPr/>
        </p:nvSpPr>
        <p:spPr>
          <a:xfrm>
            <a:off x="2411065" y="2318555"/>
            <a:ext cx="8458706" cy="853990"/>
          </a:xfrm>
          <a:custGeom>
            <a:avLst/>
            <a:gdLst/>
            <a:ahLst/>
            <a:cxnLst/>
            <a:rect l="l" t="t" r="r" b="b"/>
            <a:pathLst>
              <a:path w="4483735" h="631189">
                <a:moveTo>
                  <a:pt x="0" y="105155"/>
                </a:moveTo>
                <a:lnTo>
                  <a:pt x="8286" y="64293"/>
                </a:lnTo>
                <a:lnTo>
                  <a:pt x="30860" y="30860"/>
                </a:lnTo>
                <a:lnTo>
                  <a:pt x="64293" y="8286"/>
                </a:lnTo>
                <a:lnTo>
                  <a:pt x="105155" y="0"/>
                </a:lnTo>
                <a:lnTo>
                  <a:pt x="4378448" y="0"/>
                </a:lnTo>
                <a:lnTo>
                  <a:pt x="4419954" y="8286"/>
                </a:lnTo>
                <a:lnTo>
                  <a:pt x="4453315" y="30860"/>
                </a:lnTo>
                <a:lnTo>
                  <a:pt x="4475532" y="64293"/>
                </a:lnTo>
                <a:lnTo>
                  <a:pt x="4483604" y="105155"/>
                </a:lnTo>
                <a:lnTo>
                  <a:pt x="4483604" y="525779"/>
                </a:lnTo>
                <a:lnTo>
                  <a:pt x="4475532" y="566642"/>
                </a:lnTo>
                <a:lnTo>
                  <a:pt x="4453315" y="600074"/>
                </a:lnTo>
                <a:lnTo>
                  <a:pt x="4419954" y="622649"/>
                </a:lnTo>
                <a:lnTo>
                  <a:pt x="4378448" y="630935"/>
                </a:lnTo>
                <a:lnTo>
                  <a:pt x="105155" y="630935"/>
                </a:lnTo>
                <a:lnTo>
                  <a:pt x="64293" y="622649"/>
                </a:lnTo>
                <a:lnTo>
                  <a:pt x="30860" y="600074"/>
                </a:lnTo>
                <a:lnTo>
                  <a:pt x="8286" y="566642"/>
                </a:lnTo>
                <a:lnTo>
                  <a:pt x="0" y="525779"/>
                </a:lnTo>
                <a:lnTo>
                  <a:pt x="0" y="10515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6705">
            <a:solidFill>
              <a:srgbClr val="40709B"/>
            </a:solidFill>
          </a:ln>
        </p:spPr>
        <p:txBody>
          <a:bodyPr wrap="square" lIns="0" tIns="0" rIns="0" bIns="0" rtlCol="0" anchor="ctr"/>
          <a:lstStyle/>
          <a:p>
            <a:pPr algn="ctr">
              <a:spcBef>
                <a:spcPts val="136"/>
              </a:spcBef>
            </a:pPr>
            <a:r>
              <a:rPr lang="pt-BR" sz="3200" b="1" dirty="0">
                <a:solidFill>
                  <a:schemeClr val="tx2"/>
                </a:solidFill>
                <a:latin typeface="Calibri"/>
                <a:cs typeface="Calibri"/>
              </a:rPr>
              <a:t>4) COMPROVAÇÃO DA APLICAÇÃO DO CRÉDITO</a:t>
            </a:r>
          </a:p>
        </p:txBody>
      </p:sp>
      <p:sp>
        <p:nvSpPr>
          <p:cNvPr id="11" name="object 16">
            <a:extLst>
              <a:ext uri="{FF2B5EF4-FFF2-40B4-BE49-F238E27FC236}">
                <a16:creationId xmlns:a16="http://schemas.microsoft.com/office/drawing/2014/main" id="{BFFF44FF-0F43-4C60-6F2B-000AC80755F5}"/>
              </a:ext>
            </a:extLst>
          </p:cNvPr>
          <p:cNvSpPr txBox="1"/>
          <p:nvPr/>
        </p:nvSpPr>
        <p:spPr>
          <a:xfrm>
            <a:off x="2541128" y="3584973"/>
            <a:ext cx="7468881" cy="4045548"/>
          </a:xfrm>
          <a:prstGeom prst="rect">
            <a:avLst/>
          </a:prstGeom>
        </p:spPr>
        <p:txBody>
          <a:bodyPr vert="horz" wrap="square" lIns="0" tIns="17289" rIns="0" bIns="0" rtlCol="0" anchor="t">
            <a:spAutoFit/>
          </a:bodyPr>
          <a:lstStyle/>
          <a:p>
            <a:pPr marL="405416" marR="6915" indent="-388991" algn="l">
              <a:spcBef>
                <a:spcPts val="136"/>
              </a:spcBef>
              <a:buFont typeface="Wingdings" panose="05000000000000000000" pitchFamily="2" charset="2"/>
              <a:buChar char="ü"/>
            </a:pPr>
            <a:r>
              <a:rPr lang="pt-BR" sz="3403" spc="-14" dirty="0">
                <a:solidFill>
                  <a:schemeClr val="accent1"/>
                </a:solidFill>
                <a:latin typeface="Calibri"/>
                <a:cs typeface="Calibri"/>
              </a:rPr>
              <a:t>     Apresentação da notas fiscais;</a:t>
            </a:r>
            <a:endParaRPr lang="pt-BR" sz="3403" dirty="0">
              <a:solidFill>
                <a:schemeClr val="accent1"/>
              </a:solidFill>
              <a:latin typeface="Calibri"/>
              <a:cs typeface="Calibri"/>
            </a:endParaRPr>
          </a:p>
          <a:p>
            <a:pPr marL="405416" marR="6915" indent="-388991" algn="l">
              <a:spcBef>
                <a:spcPts val="136"/>
              </a:spcBef>
              <a:buFont typeface="Wingdings" panose="05000000000000000000" pitchFamily="2" charset="2"/>
              <a:buChar char="ü"/>
            </a:pPr>
            <a:endParaRPr lang="pt-BR" sz="3403" spc="-27" dirty="0">
              <a:solidFill>
                <a:schemeClr val="accent1"/>
              </a:solidFill>
              <a:latin typeface="Calibri"/>
              <a:cs typeface="Calibri"/>
            </a:endParaRPr>
          </a:p>
          <a:p>
            <a:pPr marL="405416" marR="6915" indent="-388991" algn="l">
              <a:spcBef>
                <a:spcPts val="136"/>
              </a:spcBef>
              <a:buFont typeface="Wingdings" panose="05000000000000000000" pitchFamily="2" charset="2"/>
              <a:buChar char="ü"/>
            </a:pPr>
            <a:r>
              <a:rPr lang="pt-BR" sz="3403" spc="-27" dirty="0">
                <a:solidFill>
                  <a:schemeClr val="accent1"/>
                </a:solidFill>
                <a:latin typeface="Calibri"/>
                <a:cs typeface="Calibri"/>
              </a:rPr>
              <a:t>     Recibos</a:t>
            </a:r>
            <a:r>
              <a:rPr lang="pt-BR" sz="3403" spc="-14" dirty="0">
                <a:solidFill>
                  <a:schemeClr val="accent1"/>
                </a:solidFill>
                <a:latin typeface="Calibri"/>
                <a:cs typeface="Calibri"/>
              </a:rPr>
              <a:t>;</a:t>
            </a:r>
          </a:p>
          <a:p>
            <a:pPr marL="405416" marR="6915" indent="-388991" algn="l">
              <a:spcBef>
                <a:spcPts val="136"/>
              </a:spcBef>
              <a:buFont typeface="Wingdings" panose="05000000000000000000" pitchFamily="2" charset="2"/>
              <a:buChar char="ü"/>
            </a:pPr>
            <a:endParaRPr lang="pt-BR" sz="3403" spc="-14" dirty="0">
              <a:solidFill>
                <a:schemeClr val="accent1"/>
              </a:solidFill>
              <a:latin typeface="Calibri"/>
              <a:cs typeface="Calibri"/>
            </a:endParaRPr>
          </a:p>
          <a:p>
            <a:pPr marL="405416" marR="6915" indent="-388991" algn="l">
              <a:spcBef>
                <a:spcPts val="136"/>
              </a:spcBef>
              <a:buFont typeface="Wingdings" panose="05000000000000000000" pitchFamily="2" charset="2"/>
              <a:buChar char="ü"/>
            </a:pPr>
            <a:r>
              <a:rPr lang="pt-BR" sz="3403" spc="-14" dirty="0">
                <a:solidFill>
                  <a:schemeClr val="accent1"/>
                </a:solidFill>
                <a:latin typeface="Calibri"/>
                <a:cs typeface="Calibri"/>
              </a:rPr>
              <a:t>    Comprovantes de pagamento;</a:t>
            </a:r>
          </a:p>
          <a:p>
            <a:pPr marL="405416" marR="6915" indent="-388991" algn="l">
              <a:spcBef>
                <a:spcPts val="136"/>
              </a:spcBef>
              <a:buFont typeface="Wingdings" panose="05000000000000000000" pitchFamily="2" charset="2"/>
              <a:buChar char="ü"/>
            </a:pPr>
            <a:endParaRPr lang="pt-BR" sz="2859" spc="-14" dirty="0">
              <a:solidFill>
                <a:schemeClr val="accent1"/>
              </a:solidFill>
              <a:latin typeface="Calibri"/>
              <a:cs typeface="Calibri"/>
            </a:endParaRPr>
          </a:p>
          <a:p>
            <a:pPr marL="17289" marR="6915" indent="-864" algn="ctr">
              <a:spcBef>
                <a:spcPts val="136"/>
              </a:spcBef>
            </a:pPr>
            <a:endParaRPr lang="pt-BR" sz="2859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7289" marR="6915" indent="-864" algn="ctr">
              <a:spcBef>
                <a:spcPts val="136"/>
              </a:spcBef>
            </a:pPr>
            <a:endParaRPr sz="2859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12" name="object 26">
            <a:extLst>
              <a:ext uri="{FF2B5EF4-FFF2-40B4-BE49-F238E27FC236}">
                <a16:creationId xmlns:a16="http://schemas.microsoft.com/office/drawing/2014/main" id="{68D3CD78-830C-E230-34E8-62A632C994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11066" y="3520203"/>
            <a:ext cx="678068" cy="651756"/>
          </a:xfrm>
          <a:prstGeom prst="rect">
            <a:avLst/>
          </a:prstGeom>
        </p:spPr>
      </p:pic>
      <p:pic>
        <p:nvPicPr>
          <p:cNvPr id="13" name="object 27">
            <a:extLst>
              <a:ext uri="{FF2B5EF4-FFF2-40B4-BE49-F238E27FC236}">
                <a16:creationId xmlns:a16="http://schemas.microsoft.com/office/drawing/2014/main" id="{6C5C61A3-AB53-9E32-10C8-1309B639831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48647" y="4466511"/>
            <a:ext cx="802903" cy="802903"/>
          </a:xfrm>
          <a:prstGeom prst="rect">
            <a:avLst/>
          </a:prstGeom>
        </p:spPr>
      </p:pic>
      <p:pic>
        <p:nvPicPr>
          <p:cNvPr id="14" name="object 35">
            <a:extLst>
              <a:ext uri="{FF2B5EF4-FFF2-40B4-BE49-F238E27FC236}">
                <a16:creationId xmlns:a16="http://schemas.microsoft.com/office/drawing/2014/main" id="{2362B886-AD9C-3323-ACCB-7352A942978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48647" y="5497585"/>
            <a:ext cx="802903" cy="82684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40E556A-5BDA-292F-A6A0-AACC652F01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732" y="2274349"/>
            <a:ext cx="6146266" cy="409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823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2DE4D-731E-CC33-A660-9F7127675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3ADBB371-B46D-8C59-2CB1-3436E0E631EC}"/>
              </a:ext>
            </a:extLst>
          </p:cNvPr>
          <p:cNvGrpSpPr/>
          <p:nvPr/>
        </p:nvGrpSpPr>
        <p:grpSpPr>
          <a:xfrm>
            <a:off x="-14353" y="0"/>
            <a:ext cx="12935117" cy="10286999"/>
            <a:chOff x="-14353" y="0"/>
            <a:chExt cx="12935117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656116DF-8348-8E39-ED3E-2CF5E17D195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4353" y="0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9FD845A4-7CED-E35D-902B-34DE70D2155C}"/>
                </a:ext>
              </a:extLst>
            </p:cNvPr>
            <p:cNvSpPr/>
            <p:nvPr/>
          </p:nvSpPr>
          <p:spPr>
            <a:xfrm>
              <a:off x="0" y="4533900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978C291C-506F-4677-69E0-E40E2E7B182C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4BC2A30C-982A-B61E-15FB-AC9E433D6F6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5C65702D-976C-135D-F8BB-DD2702A97C12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B39E6B1-EB53-746C-6315-C56D194F69CF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Imagem 16">
            <a:extLst>
              <a:ext uri="{FF2B5EF4-FFF2-40B4-BE49-F238E27FC236}">
                <a16:creationId xmlns:a16="http://schemas.microsoft.com/office/drawing/2014/main" id="{E0361694-79DA-1931-846C-07E4B291F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642" y="2210687"/>
            <a:ext cx="5296716" cy="394337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7043DD6A-822A-26CA-EF34-0A0E85DED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7542729"/>
            <a:ext cx="3564128" cy="1715569"/>
          </a:xfrm>
          <a:prstGeom prst="rect">
            <a:avLst/>
          </a:prstGeom>
        </p:spPr>
      </p:pic>
      <p:pic>
        <p:nvPicPr>
          <p:cNvPr id="21" name="object 7">
            <a:extLst>
              <a:ext uri="{FF2B5EF4-FFF2-40B4-BE49-F238E27FC236}">
                <a16:creationId xmlns:a16="http://schemas.microsoft.com/office/drawing/2014/main" id="{332B37A8-4A0C-9D6E-5F84-4A164C0F0876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70874" y="7693659"/>
            <a:ext cx="3564128" cy="156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009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C834E-CA30-1F7C-D13E-B71C83E50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29DF0FC8-C0C0-81C9-98D6-EB6728E9FAB6}"/>
              </a:ext>
            </a:extLst>
          </p:cNvPr>
          <p:cNvGrpSpPr/>
          <p:nvPr/>
        </p:nvGrpSpPr>
        <p:grpSpPr>
          <a:xfrm>
            <a:off x="-14353" y="0"/>
            <a:ext cx="12935117" cy="10286999"/>
            <a:chOff x="-14353" y="0"/>
            <a:chExt cx="12935117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AEB3453C-D4E8-9276-AFD1-CFC8924EF6D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4353" y="0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4EA44906-1B8F-4478-87DD-85AD52685E52}"/>
                </a:ext>
              </a:extLst>
            </p:cNvPr>
            <p:cNvSpPr/>
            <p:nvPr/>
          </p:nvSpPr>
          <p:spPr>
            <a:xfrm>
              <a:off x="0" y="4533900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E9DA4A5A-9B33-FE05-7A5E-A76931DF4D54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E5485306-26EC-E9E0-FDCF-E890B8498BE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D38C379A-AE39-5FC6-19C0-73C5708A2131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592A4E30-72BE-25EB-012C-85BD871DFB5A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21">
            <a:extLst>
              <a:ext uri="{FF2B5EF4-FFF2-40B4-BE49-F238E27FC236}">
                <a16:creationId xmlns:a16="http://schemas.microsoft.com/office/drawing/2014/main" id="{C854BD25-1AD9-152B-8097-65C9A88295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14646" y="218370"/>
            <a:ext cx="8458707" cy="1063698"/>
          </a:xfrm>
          <a:prstGeom prst="rect">
            <a:avLst/>
          </a:prstGeom>
        </p:spPr>
        <p:txBody>
          <a:bodyPr vert="horz" wrap="square" lIns="0" tIns="238071" rIns="0" bIns="0" rtlCol="0" anchor="ctr">
            <a:spAutoFit/>
          </a:bodyPr>
          <a:lstStyle/>
          <a:p>
            <a:pPr marL="128799" algn="ctr">
              <a:spcBef>
                <a:spcPts val="143"/>
              </a:spcBef>
            </a:pPr>
            <a:r>
              <a:rPr lang="pt-BR" dirty="0" err="1">
                <a:solidFill>
                  <a:schemeClr val="accent1"/>
                </a:solidFill>
              </a:rPr>
              <a:t>AgroAmigo</a:t>
            </a:r>
            <a:endParaRPr spc="-14" dirty="0">
              <a:solidFill>
                <a:schemeClr val="accent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15C994D-4FF0-A377-6280-61E17DCF17AE}"/>
              </a:ext>
            </a:extLst>
          </p:cNvPr>
          <p:cNvSpPr txBox="1"/>
          <p:nvPr/>
        </p:nvSpPr>
        <p:spPr>
          <a:xfrm>
            <a:off x="1600200" y="2247900"/>
            <a:ext cx="1584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</a:rPr>
              <a:t>O que é?</a:t>
            </a:r>
            <a:br>
              <a:rPr lang="pt-BR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2800" dirty="0">
                <a:solidFill>
                  <a:schemeClr val="accent1">
                    <a:lumMod val="75000"/>
                  </a:schemeClr>
                </a:solidFill>
              </a:rPr>
              <a:t>Programa de Microcrédito Produtivo Orientado à Agricultores Familiares</a:t>
            </a:r>
            <a:endParaRPr lang="pt-B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A59D741-B401-BA95-75D3-322FA08A513F}"/>
              </a:ext>
            </a:extLst>
          </p:cNvPr>
          <p:cNvSpPr txBox="1"/>
          <p:nvPr/>
        </p:nvSpPr>
        <p:spPr>
          <a:xfrm>
            <a:off x="1600200" y="3961705"/>
            <a:ext cx="15849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</a:rPr>
              <a:t>Quem tem direito?</a:t>
            </a:r>
          </a:p>
          <a:p>
            <a:br>
              <a:rPr lang="pt-BR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2800" dirty="0">
                <a:solidFill>
                  <a:schemeClr val="accent1">
                    <a:lumMod val="75000"/>
                  </a:schemeClr>
                </a:solidFill>
              </a:rPr>
              <a:t>Produtores Rurais que possuam Cadastro de Agricultor Familiar (CAF) do tipo B.</a:t>
            </a:r>
          </a:p>
          <a:p>
            <a:endParaRPr lang="pt-B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57E756B-FC5F-8FAB-19BA-F3272104A21C}"/>
              </a:ext>
            </a:extLst>
          </p:cNvPr>
          <p:cNvSpPr txBox="1"/>
          <p:nvPr/>
        </p:nvSpPr>
        <p:spPr>
          <a:xfrm>
            <a:off x="1600200" y="6023026"/>
            <a:ext cx="15849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</a:rPr>
              <a:t>Quais são as Vantagens?</a:t>
            </a:r>
          </a:p>
          <a:p>
            <a:endParaRPr lang="pt-BR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1">
                    <a:lumMod val="75000"/>
                  </a:schemeClr>
                </a:solidFill>
              </a:rPr>
              <a:t>Prazo de </a:t>
            </a:r>
            <a:r>
              <a:rPr lang="pt-BR" sz="2800" b="1" dirty="0">
                <a:solidFill>
                  <a:schemeClr val="accent1">
                    <a:lumMod val="75000"/>
                  </a:schemeClr>
                </a:solidFill>
              </a:rPr>
              <a:t>1 ano </a:t>
            </a:r>
            <a:r>
              <a:rPr lang="pt-BR" sz="2800" dirty="0">
                <a:solidFill>
                  <a:schemeClr val="accent1">
                    <a:lumMod val="75000"/>
                  </a:schemeClr>
                </a:solidFill>
              </a:rPr>
              <a:t>para pagamento.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1">
                    <a:lumMod val="75000"/>
                  </a:schemeClr>
                </a:solidFill>
              </a:rPr>
              <a:t>Taxa de juros de </a:t>
            </a:r>
            <a:r>
              <a:rPr lang="pt-BR" sz="2800" b="1" dirty="0">
                <a:solidFill>
                  <a:schemeClr val="accent1">
                    <a:lumMod val="75000"/>
                  </a:schemeClr>
                </a:solidFill>
              </a:rPr>
              <a:t>0,5%</a:t>
            </a:r>
            <a:r>
              <a:rPr lang="pt-BR" sz="2800" dirty="0">
                <a:solidFill>
                  <a:schemeClr val="accent1">
                    <a:lumMod val="75000"/>
                  </a:schemeClr>
                </a:solidFill>
              </a:rPr>
              <a:t> ao ano.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chemeClr val="accent1">
                    <a:lumMod val="75000"/>
                  </a:schemeClr>
                </a:solidFill>
              </a:rPr>
              <a:t>25% de desconto </a:t>
            </a:r>
            <a:r>
              <a:rPr lang="pt-BR" sz="2800" dirty="0">
                <a:solidFill>
                  <a:schemeClr val="accent1">
                    <a:lumMod val="75000"/>
                  </a:schemeClr>
                </a:solidFill>
              </a:rPr>
              <a:t>para pagamentos em dia.</a:t>
            </a:r>
          </a:p>
          <a:p>
            <a:endParaRPr lang="pt-B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7531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F9340-E6EC-979C-71E1-5D9F022F3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07CF0EBF-C210-2236-127F-A93B4A9DCB0F}"/>
              </a:ext>
            </a:extLst>
          </p:cNvPr>
          <p:cNvGrpSpPr/>
          <p:nvPr/>
        </p:nvGrpSpPr>
        <p:grpSpPr>
          <a:xfrm>
            <a:off x="-14353" y="0"/>
            <a:ext cx="12935117" cy="10286999"/>
            <a:chOff x="-14353" y="0"/>
            <a:chExt cx="12935117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2806AA9C-23AD-C63D-6755-2B57C9B01C7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4353" y="0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528E6E2D-1B65-4827-DE65-B441CA8458C3}"/>
                </a:ext>
              </a:extLst>
            </p:cNvPr>
            <p:cNvSpPr/>
            <p:nvPr/>
          </p:nvSpPr>
          <p:spPr>
            <a:xfrm>
              <a:off x="0" y="4533900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BD6FECEA-3E03-DC7F-E3DE-FADBBEDDBBB6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65195449-2E1D-CA49-CFE1-63EDFF923D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E87D953B-7478-DAA1-6520-22944019BFCF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AE11E9E4-EEC1-A2E0-DCD8-AFA30A9400C4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21">
            <a:extLst>
              <a:ext uri="{FF2B5EF4-FFF2-40B4-BE49-F238E27FC236}">
                <a16:creationId xmlns:a16="http://schemas.microsoft.com/office/drawing/2014/main" id="{B68992B5-3154-CCA2-A5E3-359D1E229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14646" y="-193281"/>
            <a:ext cx="8458707" cy="1887001"/>
          </a:xfrm>
          <a:prstGeom prst="rect">
            <a:avLst/>
          </a:prstGeom>
        </p:spPr>
        <p:txBody>
          <a:bodyPr vert="horz" wrap="square" lIns="0" tIns="238071" rIns="0" bIns="0" rtlCol="0" anchor="ctr">
            <a:spAutoFit/>
          </a:bodyPr>
          <a:lstStyle/>
          <a:p>
            <a:pPr marL="128799" algn="ctr">
              <a:spcBef>
                <a:spcPts val="143"/>
              </a:spcBef>
            </a:pPr>
            <a:r>
              <a:rPr lang="pt-BR" dirty="0">
                <a:solidFill>
                  <a:schemeClr val="accent1"/>
                </a:solidFill>
              </a:rPr>
              <a:t>Qual o limite do Financiamento?</a:t>
            </a:r>
            <a:endParaRPr spc="-14" dirty="0">
              <a:solidFill>
                <a:schemeClr val="accent1"/>
              </a:solidFill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69FCD9B-E9BD-86CA-DCD6-FD714A73C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1231" y="3941862"/>
            <a:ext cx="10705536" cy="267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900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F0A4B-77C7-BABC-8EE2-E48508D34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E757B739-4737-740B-0F33-0CE10218FC7E}"/>
              </a:ext>
            </a:extLst>
          </p:cNvPr>
          <p:cNvGrpSpPr/>
          <p:nvPr/>
        </p:nvGrpSpPr>
        <p:grpSpPr>
          <a:xfrm>
            <a:off x="-14353" y="0"/>
            <a:ext cx="12935117" cy="10286999"/>
            <a:chOff x="-14353" y="0"/>
            <a:chExt cx="12935117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74477309-6670-1767-7799-887F3920897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4353" y="0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FAF35736-9310-B37F-4655-FCFFB5F50E44}"/>
                </a:ext>
              </a:extLst>
            </p:cNvPr>
            <p:cNvSpPr/>
            <p:nvPr/>
          </p:nvSpPr>
          <p:spPr>
            <a:xfrm>
              <a:off x="0" y="4533900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128217B0-4DC4-4413-709A-EDCCADFFC338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28BB9E7A-9994-EA57-8B0E-1A73B31F593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103646C5-67D4-04A6-B594-6E2B6642ABAD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255C695A-75F9-2719-E3EF-C271E7675FF1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21">
            <a:extLst>
              <a:ext uri="{FF2B5EF4-FFF2-40B4-BE49-F238E27FC236}">
                <a16:creationId xmlns:a16="http://schemas.microsoft.com/office/drawing/2014/main" id="{891B80D4-14B1-F2C8-7B27-05A97198AE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14646" y="-193281"/>
            <a:ext cx="8458707" cy="1887001"/>
          </a:xfrm>
          <a:prstGeom prst="rect">
            <a:avLst/>
          </a:prstGeom>
        </p:spPr>
        <p:txBody>
          <a:bodyPr vert="horz" wrap="square" lIns="0" tIns="238071" rIns="0" bIns="0" rtlCol="0" anchor="ctr">
            <a:spAutoFit/>
          </a:bodyPr>
          <a:lstStyle/>
          <a:p>
            <a:pPr marL="128799" algn="ctr">
              <a:spcBef>
                <a:spcPts val="143"/>
              </a:spcBef>
            </a:pPr>
            <a:r>
              <a:rPr lang="pt-BR" dirty="0">
                <a:solidFill>
                  <a:schemeClr val="accent1"/>
                </a:solidFill>
              </a:rPr>
              <a:t>Quais as Documentações necessárias?</a:t>
            </a:r>
            <a:endParaRPr spc="-14" dirty="0">
              <a:solidFill>
                <a:schemeClr val="accent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83C3AD7-4B62-2DE8-5D4D-C328238C5488}"/>
              </a:ext>
            </a:extLst>
          </p:cNvPr>
          <p:cNvSpPr txBox="1"/>
          <p:nvPr/>
        </p:nvSpPr>
        <p:spPr>
          <a:xfrm>
            <a:off x="2666999" y="2869799"/>
            <a:ext cx="12954000" cy="4547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2400" b="0" i="0" dirty="0">
                <a:solidFill>
                  <a:srgbClr val="555555"/>
                </a:solidFill>
                <a:effectLst/>
                <a:latin typeface="Trebuchet MS" panose="020B0603020202020204" pitchFamily="34" charset="0"/>
              </a:rPr>
              <a:t>CAF (Cadastro Nacional da Agricultura Familiar) tipo B e CAR (Cadastro Ambiental Rural), quando aplicável;</a:t>
            </a:r>
          </a:p>
          <a:p>
            <a:pPr algn="just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2400" b="0" i="0" dirty="0">
                <a:solidFill>
                  <a:srgbClr val="555555"/>
                </a:solidFill>
                <a:effectLst/>
                <a:latin typeface="Trebuchet MS" panose="020B0603020202020204" pitchFamily="34" charset="0"/>
              </a:rPr>
              <a:t>Documento de identidade (RG);</a:t>
            </a:r>
          </a:p>
          <a:p>
            <a:pPr algn="just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2400" b="0" i="0" dirty="0">
                <a:solidFill>
                  <a:srgbClr val="555555"/>
                </a:solidFill>
                <a:effectLst/>
                <a:latin typeface="Trebuchet MS" panose="020B0603020202020204" pitchFamily="34" charset="0"/>
              </a:rPr>
              <a:t>Cadastro de Pessoa Física (CPF);</a:t>
            </a:r>
          </a:p>
          <a:p>
            <a:pPr algn="just" fontAlgn="base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555555"/>
                </a:solidFill>
                <a:latin typeface="Trebuchet MS" panose="020B0603020202020204" pitchFamily="34" charset="0"/>
              </a:rPr>
              <a:t>C</a:t>
            </a:r>
            <a:r>
              <a:rPr lang="pt-BR" sz="2400" b="0" i="0" dirty="0">
                <a:solidFill>
                  <a:srgbClr val="555555"/>
                </a:solidFill>
                <a:effectLst/>
                <a:latin typeface="Trebuchet MS" panose="020B0603020202020204" pitchFamily="34" charset="0"/>
              </a:rPr>
              <a:t>omprovante de endereço;</a:t>
            </a:r>
          </a:p>
          <a:p>
            <a:pPr algn="just" fontAlgn="base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pt-BR" sz="2400" b="0" i="0" dirty="0">
                <a:solidFill>
                  <a:srgbClr val="555555"/>
                </a:solidFill>
                <a:effectLst/>
                <a:latin typeface="Trebuchet MS" panose="020B0603020202020204" pitchFamily="34" charset="0"/>
              </a:rPr>
              <a:t>Se os membros da família fizerem parte de uma única CAF tipo B, todos poderão solicitar o acesso ao microcrédito usando o mesmo CAF. É importante esclarecer que uma mesma família somente pode assinar diferentes contratos se cada beneficiário estiver, de fato, dedicado à atividade produtiva.</a:t>
            </a:r>
          </a:p>
          <a:p>
            <a:pPr>
              <a:buNone/>
            </a:pP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9352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76D94-58B5-73A0-74AF-3D166CB5F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2C93E204-6A49-C6EF-5A37-D108C13DD25E}"/>
              </a:ext>
            </a:extLst>
          </p:cNvPr>
          <p:cNvGrpSpPr/>
          <p:nvPr/>
        </p:nvGrpSpPr>
        <p:grpSpPr>
          <a:xfrm>
            <a:off x="-14353" y="0"/>
            <a:ext cx="12935117" cy="10286999"/>
            <a:chOff x="-14353" y="0"/>
            <a:chExt cx="12935117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AB260984-36D0-7B53-EF6D-4F87E2AF5C8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4353" y="0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54575BC2-3D78-0D60-171B-4ACA85B3EB5E}"/>
                </a:ext>
              </a:extLst>
            </p:cNvPr>
            <p:cNvSpPr/>
            <p:nvPr/>
          </p:nvSpPr>
          <p:spPr>
            <a:xfrm>
              <a:off x="0" y="4533900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620FCD9D-7698-CFA4-6C36-68A4C2B8A298}"/>
                </a:ext>
              </a:extLst>
            </p:cNvPr>
            <p:cNvSpPr/>
            <p:nvPr/>
          </p:nvSpPr>
          <p:spPr>
            <a:xfrm>
              <a:off x="11580648" y="6810730"/>
              <a:ext cx="704850" cy="819785"/>
            </a:xfrm>
            <a:custGeom>
              <a:avLst/>
              <a:gdLst/>
              <a:ahLst/>
              <a:cxnLst/>
              <a:rect l="l" t="t" r="r" b="b"/>
              <a:pathLst>
                <a:path w="704850" h="819784">
                  <a:moveTo>
                    <a:pt x="268376" y="598500"/>
                  </a:moveTo>
                  <a:lnTo>
                    <a:pt x="267195" y="590638"/>
                  </a:lnTo>
                  <a:lnTo>
                    <a:pt x="263055" y="583844"/>
                  </a:lnTo>
                  <a:lnTo>
                    <a:pt x="256857" y="579335"/>
                  </a:lnTo>
                  <a:lnTo>
                    <a:pt x="249415" y="577481"/>
                  </a:lnTo>
                  <a:lnTo>
                    <a:pt x="241566" y="578662"/>
                  </a:lnTo>
                  <a:lnTo>
                    <a:pt x="234784" y="582815"/>
                  </a:lnTo>
                  <a:lnTo>
                    <a:pt x="230276" y="589026"/>
                  </a:lnTo>
                  <a:lnTo>
                    <a:pt x="228422" y="596468"/>
                  </a:lnTo>
                  <a:lnTo>
                    <a:pt x="229603" y="604329"/>
                  </a:lnTo>
                  <a:lnTo>
                    <a:pt x="233743" y="611111"/>
                  </a:lnTo>
                  <a:lnTo>
                    <a:pt x="239941" y="615632"/>
                  </a:lnTo>
                  <a:lnTo>
                    <a:pt x="247383" y="617486"/>
                  </a:lnTo>
                  <a:lnTo>
                    <a:pt x="255231" y="616292"/>
                  </a:lnTo>
                  <a:lnTo>
                    <a:pt x="262013" y="612152"/>
                  </a:lnTo>
                  <a:lnTo>
                    <a:pt x="266522" y="605942"/>
                  </a:lnTo>
                  <a:lnTo>
                    <a:pt x="268376" y="598500"/>
                  </a:lnTo>
                  <a:close/>
                </a:path>
                <a:path w="704850" h="819784">
                  <a:moveTo>
                    <a:pt x="297713" y="221894"/>
                  </a:moveTo>
                  <a:lnTo>
                    <a:pt x="289839" y="214020"/>
                  </a:lnTo>
                  <a:lnTo>
                    <a:pt x="270421" y="214020"/>
                  </a:lnTo>
                  <a:lnTo>
                    <a:pt x="262547" y="221894"/>
                  </a:lnTo>
                  <a:lnTo>
                    <a:pt x="262547" y="241287"/>
                  </a:lnTo>
                  <a:lnTo>
                    <a:pt x="270421" y="249161"/>
                  </a:lnTo>
                  <a:lnTo>
                    <a:pt x="289839" y="249161"/>
                  </a:lnTo>
                  <a:lnTo>
                    <a:pt x="297713" y="241287"/>
                  </a:lnTo>
                  <a:lnTo>
                    <a:pt x="297713" y="231584"/>
                  </a:lnTo>
                  <a:lnTo>
                    <a:pt x="297713" y="221894"/>
                  </a:lnTo>
                  <a:close/>
                </a:path>
                <a:path w="704850" h="819784">
                  <a:moveTo>
                    <a:pt x="704278" y="270014"/>
                  </a:moveTo>
                  <a:lnTo>
                    <a:pt x="697547" y="225755"/>
                  </a:lnTo>
                  <a:lnTo>
                    <a:pt x="674751" y="187896"/>
                  </a:lnTo>
                  <a:lnTo>
                    <a:pt x="639356" y="162090"/>
                  </a:lnTo>
                  <a:lnTo>
                    <a:pt x="596976" y="150977"/>
                  </a:lnTo>
                  <a:lnTo>
                    <a:pt x="553212" y="157251"/>
                  </a:lnTo>
                  <a:lnTo>
                    <a:pt x="510794" y="40665"/>
                  </a:lnTo>
                  <a:lnTo>
                    <a:pt x="502729" y="27317"/>
                  </a:lnTo>
                  <a:lnTo>
                    <a:pt x="498259" y="19939"/>
                  </a:lnTo>
                  <a:lnTo>
                    <a:pt x="478790" y="5892"/>
                  </a:lnTo>
                  <a:lnTo>
                    <a:pt x="455510" y="0"/>
                  </a:lnTo>
                  <a:lnTo>
                    <a:pt x="431571" y="3721"/>
                  </a:lnTo>
                  <a:lnTo>
                    <a:pt x="412051" y="15265"/>
                  </a:lnTo>
                  <a:lnTo>
                    <a:pt x="398399" y="32397"/>
                  </a:lnTo>
                  <a:lnTo>
                    <a:pt x="391553" y="53124"/>
                  </a:lnTo>
                  <a:lnTo>
                    <a:pt x="392379" y="73558"/>
                  </a:lnTo>
                  <a:lnTo>
                    <a:pt x="392455" y="75412"/>
                  </a:lnTo>
                  <a:lnTo>
                    <a:pt x="375500" y="102920"/>
                  </a:lnTo>
                  <a:lnTo>
                    <a:pt x="356870" y="129298"/>
                  </a:lnTo>
                  <a:lnTo>
                    <a:pt x="336638" y="154457"/>
                  </a:lnTo>
                  <a:lnTo>
                    <a:pt x="314858" y="178320"/>
                  </a:lnTo>
                  <a:lnTo>
                    <a:pt x="309575" y="183743"/>
                  </a:lnTo>
                  <a:lnTo>
                    <a:pt x="309638" y="187896"/>
                  </a:lnTo>
                  <a:lnTo>
                    <a:pt x="309714" y="192392"/>
                  </a:lnTo>
                  <a:lnTo>
                    <a:pt x="320548" y="202895"/>
                  </a:lnTo>
                  <a:lnTo>
                    <a:pt x="329095" y="202895"/>
                  </a:lnTo>
                  <a:lnTo>
                    <a:pt x="371602" y="154978"/>
                  </a:lnTo>
                  <a:lnTo>
                    <a:pt x="404139" y="108991"/>
                  </a:lnTo>
                  <a:lnTo>
                    <a:pt x="547763" y="503834"/>
                  </a:lnTo>
                  <a:lnTo>
                    <a:pt x="529717" y="499071"/>
                  </a:lnTo>
                  <a:lnTo>
                    <a:pt x="496354" y="490258"/>
                  </a:lnTo>
                  <a:lnTo>
                    <a:pt x="443915" y="481774"/>
                  </a:lnTo>
                  <a:lnTo>
                    <a:pt x="390944" y="478396"/>
                  </a:lnTo>
                  <a:lnTo>
                    <a:pt x="337883" y="480136"/>
                  </a:lnTo>
                  <a:lnTo>
                    <a:pt x="285203" y="487019"/>
                  </a:lnTo>
                  <a:lnTo>
                    <a:pt x="233375" y="499071"/>
                  </a:lnTo>
                  <a:lnTo>
                    <a:pt x="207365" y="427558"/>
                  </a:lnTo>
                  <a:lnTo>
                    <a:pt x="207365" y="507606"/>
                  </a:lnTo>
                  <a:lnTo>
                    <a:pt x="110426" y="542912"/>
                  </a:lnTo>
                  <a:lnTo>
                    <a:pt x="100584" y="544436"/>
                  </a:lnTo>
                  <a:lnTo>
                    <a:pt x="91020" y="542010"/>
                  </a:lnTo>
                  <a:lnTo>
                    <a:pt x="83019" y="536244"/>
                  </a:lnTo>
                  <a:lnTo>
                    <a:pt x="77876" y="527723"/>
                  </a:lnTo>
                  <a:lnTo>
                    <a:pt x="69748" y="505383"/>
                  </a:lnTo>
                  <a:lnTo>
                    <a:pt x="128346" y="484047"/>
                  </a:lnTo>
                  <a:lnTo>
                    <a:pt x="130365" y="479704"/>
                  </a:lnTo>
                  <a:lnTo>
                    <a:pt x="132003" y="476211"/>
                  </a:lnTo>
                  <a:lnTo>
                    <a:pt x="126822" y="462026"/>
                  </a:lnTo>
                  <a:lnTo>
                    <a:pt x="118973" y="458368"/>
                  </a:lnTo>
                  <a:lnTo>
                    <a:pt x="60413" y="479704"/>
                  </a:lnTo>
                  <a:lnTo>
                    <a:pt x="46291" y="440905"/>
                  </a:lnTo>
                  <a:lnTo>
                    <a:pt x="104889" y="419557"/>
                  </a:lnTo>
                  <a:lnTo>
                    <a:pt x="106908" y="415213"/>
                  </a:lnTo>
                  <a:lnTo>
                    <a:pt x="108546" y="411721"/>
                  </a:lnTo>
                  <a:lnTo>
                    <a:pt x="103365" y="397535"/>
                  </a:lnTo>
                  <a:lnTo>
                    <a:pt x="95516" y="393877"/>
                  </a:lnTo>
                  <a:lnTo>
                    <a:pt x="36944" y="415213"/>
                  </a:lnTo>
                  <a:lnTo>
                    <a:pt x="28816" y="392874"/>
                  </a:lnTo>
                  <a:lnTo>
                    <a:pt x="140944" y="324993"/>
                  </a:lnTo>
                  <a:lnTo>
                    <a:pt x="207365" y="507606"/>
                  </a:lnTo>
                  <a:lnTo>
                    <a:pt x="207365" y="427558"/>
                  </a:lnTo>
                  <a:lnTo>
                    <a:pt x="170065" y="324993"/>
                  </a:lnTo>
                  <a:lnTo>
                    <a:pt x="166357" y="314807"/>
                  </a:lnTo>
                  <a:lnTo>
                    <a:pt x="184175" y="306451"/>
                  </a:lnTo>
                  <a:lnTo>
                    <a:pt x="218922" y="287832"/>
                  </a:lnTo>
                  <a:lnTo>
                    <a:pt x="243992" y="265125"/>
                  </a:lnTo>
                  <a:lnTo>
                    <a:pt x="235902" y="252374"/>
                  </a:lnTo>
                  <a:lnTo>
                    <a:pt x="227431" y="250494"/>
                  </a:lnTo>
                  <a:lnTo>
                    <a:pt x="221068" y="254546"/>
                  </a:lnTo>
                  <a:lnTo>
                    <a:pt x="180365" y="277825"/>
                  </a:lnTo>
                  <a:lnTo>
                    <a:pt x="130505" y="299415"/>
                  </a:lnTo>
                  <a:lnTo>
                    <a:pt x="79324" y="318592"/>
                  </a:lnTo>
                  <a:lnTo>
                    <a:pt x="34632" y="334619"/>
                  </a:lnTo>
                  <a:lnTo>
                    <a:pt x="16789" y="345541"/>
                  </a:lnTo>
                  <a:lnTo>
                    <a:pt x="4902" y="361899"/>
                  </a:lnTo>
                  <a:lnTo>
                    <a:pt x="0" y="381520"/>
                  </a:lnTo>
                  <a:lnTo>
                    <a:pt x="3111" y="402209"/>
                  </a:lnTo>
                  <a:lnTo>
                    <a:pt x="52158" y="537057"/>
                  </a:lnTo>
                  <a:lnTo>
                    <a:pt x="78701" y="566166"/>
                  </a:lnTo>
                  <a:lnTo>
                    <a:pt x="99364" y="571766"/>
                  </a:lnTo>
                  <a:lnTo>
                    <a:pt x="119799" y="568579"/>
                  </a:lnTo>
                  <a:lnTo>
                    <a:pt x="152463" y="556691"/>
                  </a:lnTo>
                  <a:lnTo>
                    <a:pt x="237375" y="790181"/>
                  </a:lnTo>
                  <a:lnTo>
                    <a:pt x="246862" y="805662"/>
                  </a:lnTo>
                  <a:lnTo>
                    <a:pt x="261645" y="815898"/>
                  </a:lnTo>
                  <a:lnTo>
                    <a:pt x="279196" y="819785"/>
                  </a:lnTo>
                  <a:lnTo>
                    <a:pt x="297002" y="816229"/>
                  </a:lnTo>
                  <a:lnTo>
                    <a:pt x="355396" y="791692"/>
                  </a:lnTo>
                  <a:lnTo>
                    <a:pt x="369747" y="782066"/>
                  </a:lnTo>
                  <a:lnTo>
                    <a:pt x="379158" y="768273"/>
                  </a:lnTo>
                  <a:lnTo>
                    <a:pt x="382892" y="751992"/>
                  </a:lnTo>
                  <a:lnTo>
                    <a:pt x="380199" y="734923"/>
                  </a:lnTo>
                  <a:lnTo>
                    <a:pt x="358622" y="675614"/>
                  </a:lnTo>
                  <a:lnTo>
                    <a:pt x="317284" y="561975"/>
                  </a:lnTo>
                  <a:lnTo>
                    <a:pt x="317284" y="641934"/>
                  </a:lnTo>
                  <a:lnTo>
                    <a:pt x="224815" y="675614"/>
                  </a:lnTo>
                  <a:lnTo>
                    <a:pt x="181559" y="556691"/>
                  </a:lnTo>
                  <a:lnTo>
                    <a:pt x="178155" y="547331"/>
                  </a:lnTo>
                  <a:lnTo>
                    <a:pt x="186093" y="544436"/>
                  </a:lnTo>
                  <a:lnTo>
                    <a:pt x="229095" y="528777"/>
                  </a:lnTo>
                  <a:lnTo>
                    <a:pt x="272021" y="517525"/>
                  </a:lnTo>
                  <a:lnTo>
                    <a:pt x="317284" y="641934"/>
                  </a:lnTo>
                  <a:lnTo>
                    <a:pt x="317284" y="561975"/>
                  </a:lnTo>
                  <a:lnTo>
                    <a:pt x="301117" y="517525"/>
                  </a:lnTo>
                  <a:lnTo>
                    <a:pt x="299224" y="512343"/>
                  </a:lnTo>
                  <a:lnTo>
                    <a:pt x="351917" y="506539"/>
                  </a:lnTo>
                  <a:lnTo>
                    <a:pt x="408127" y="506450"/>
                  </a:lnTo>
                  <a:lnTo>
                    <a:pt x="457631" y="511086"/>
                  </a:lnTo>
                  <a:lnTo>
                    <a:pt x="509625" y="521398"/>
                  </a:lnTo>
                  <a:lnTo>
                    <a:pt x="560387" y="537057"/>
                  </a:lnTo>
                  <a:lnTo>
                    <a:pt x="573392" y="553986"/>
                  </a:lnTo>
                  <a:lnTo>
                    <a:pt x="574065" y="554748"/>
                  </a:lnTo>
                  <a:lnTo>
                    <a:pt x="592810" y="566166"/>
                  </a:lnTo>
                  <a:lnTo>
                    <a:pt x="614514" y="570547"/>
                  </a:lnTo>
                  <a:lnTo>
                    <a:pt x="636447" y="566775"/>
                  </a:lnTo>
                  <a:lnTo>
                    <a:pt x="657364" y="553986"/>
                  </a:lnTo>
                  <a:lnTo>
                    <a:pt x="665213" y="543179"/>
                  </a:lnTo>
                  <a:lnTo>
                    <a:pt x="671283" y="534822"/>
                  </a:lnTo>
                  <a:lnTo>
                    <a:pt x="676897" y="512343"/>
                  </a:lnTo>
                  <a:lnTo>
                    <a:pt x="676808" y="510463"/>
                  </a:lnTo>
                  <a:lnTo>
                    <a:pt x="673379" y="487603"/>
                  </a:lnTo>
                  <a:lnTo>
                    <a:pt x="649706" y="422529"/>
                  </a:lnTo>
                  <a:lnTo>
                    <a:pt x="649706" y="510463"/>
                  </a:lnTo>
                  <a:lnTo>
                    <a:pt x="646506" y="523278"/>
                  </a:lnTo>
                  <a:lnTo>
                    <a:pt x="638746" y="533971"/>
                  </a:lnTo>
                  <a:lnTo>
                    <a:pt x="627087" y="541108"/>
                  </a:lnTo>
                  <a:lnTo>
                    <a:pt x="613740" y="543179"/>
                  </a:lnTo>
                  <a:lnTo>
                    <a:pt x="600760" y="539902"/>
                  </a:lnTo>
                  <a:lnTo>
                    <a:pt x="589915" y="532066"/>
                  </a:lnTo>
                  <a:lnTo>
                    <a:pt x="582930" y="520522"/>
                  </a:lnTo>
                  <a:lnTo>
                    <a:pt x="577697" y="506133"/>
                  </a:lnTo>
                  <a:lnTo>
                    <a:pt x="576859" y="503834"/>
                  </a:lnTo>
                  <a:lnTo>
                    <a:pt x="433247" y="108991"/>
                  </a:lnTo>
                  <a:lnTo>
                    <a:pt x="420357" y="73558"/>
                  </a:lnTo>
                  <a:lnTo>
                    <a:pt x="418325" y="60045"/>
                  </a:lnTo>
                  <a:lnTo>
                    <a:pt x="421513" y="47218"/>
                  </a:lnTo>
                  <a:lnTo>
                    <a:pt x="429285" y="36525"/>
                  </a:lnTo>
                  <a:lnTo>
                    <a:pt x="440944" y="29387"/>
                  </a:lnTo>
                  <a:lnTo>
                    <a:pt x="454291" y="27317"/>
                  </a:lnTo>
                  <a:lnTo>
                    <a:pt x="467258" y="30607"/>
                  </a:lnTo>
                  <a:lnTo>
                    <a:pt x="478104" y="38442"/>
                  </a:lnTo>
                  <a:lnTo>
                    <a:pt x="485101" y="49999"/>
                  </a:lnTo>
                  <a:lnTo>
                    <a:pt x="647674" y="496951"/>
                  </a:lnTo>
                  <a:lnTo>
                    <a:pt x="649706" y="510463"/>
                  </a:lnTo>
                  <a:lnTo>
                    <a:pt x="649706" y="422529"/>
                  </a:lnTo>
                  <a:lnTo>
                    <a:pt x="630948" y="370954"/>
                  </a:lnTo>
                  <a:lnTo>
                    <a:pt x="668820" y="347218"/>
                  </a:lnTo>
                  <a:lnTo>
                    <a:pt x="693978" y="312026"/>
                  </a:lnTo>
                  <a:lnTo>
                    <a:pt x="704278" y="270014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D841DB7A-B69B-FBA0-40D6-568EA0688E9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AC4D99D2-DE00-9541-8A2D-FA33D5B2337B}"/>
                </a:ext>
              </a:extLst>
            </p:cNvPr>
            <p:cNvSpPr/>
            <p:nvPr/>
          </p:nvSpPr>
          <p:spPr>
            <a:xfrm>
              <a:off x="12346178" y="6957872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59" h="170815">
                  <a:moveTo>
                    <a:pt x="122364" y="17830"/>
                  </a:moveTo>
                  <a:lnTo>
                    <a:pt x="117182" y="3657"/>
                  </a:lnTo>
                  <a:lnTo>
                    <a:pt x="109347" y="0"/>
                  </a:lnTo>
                  <a:lnTo>
                    <a:pt x="8509" y="36715"/>
                  </a:lnTo>
                  <a:lnTo>
                    <a:pt x="1168" y="42913"/>
                  </a:lnTo>
                  <a:lnTo>
                    <a:pt x="0" y="51917"/>
                  </a:lnTo>
                  <a:lnTo>
                    <a:pt x="4254" y="59944"/>
                  </a:lnTo>
                  <a:lnTo>
                    <a:pt x="13208" y="63220"/>
                  </a:lnTo>
                  <a:lnTo>
                    <a:pt x="14770" y="63220"/>
                  </a:lnTo>
                  <a:lnTo>
                    <a:pt x="16344" y="62953"/>
                  </a:lnTo>
                  <a:lnTo>
                    <a:pt x="118706" y="25666"/>
                  </a:lnTo>
                  <a:lnTo>
                    <a:pt x="122364" y="17830"/>
                  </a:lnTo>
                  <a:close/>
                </a:path>
                <a:path w="149859" h="170815">
                  <a:moveTo>
                    <a:pt x="149453" y="150571"/>
                  </a:moveTo>
                  <a:lnTo>
                    <a:pt x="143878" y="143954"/>
                  </a:lnTo>
                  <a:lnTo>
                    <a:pt x="29476" y="133921"/>
                  </a:lnTo>
                  <a:lnTo>
                    <a:pt x="22860" y="139496"/>
                  </a:lnTo>
                  <a:lnTo>
                    <a:pt x="21539" y="154520"/>
                  </a:lnTo>
                  <a:lnTo>
                    <a:pt x="27089" y="161150"/>
                  </a:lnTo>
                  <a:lnTo>
                    <a:pt x="135191" y="170573"/>
                  </a:lnTo>
                  <a:lnTo>
                    <a:pt x="142189" y="170573"/>
                  </a:lnTo>
                  <a:lnTo>
                    <a:pt x="148158" y="165201"/>
                  </a:lnTo>
                  <a:lnTo>
                    <a:pt x="149453" y="15057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91379EAD-21B2-4EEE-E992-B64BEC81BB39}"/>
                </a:ext>
              </a:extLst>
            </p:cNvPr>
            <p:cNvSpPr/>
            <p:nvPr/>
          </p:nvSpPr>
          <p:spPr>
            <a:xfrm>
              <a:off x="12099709" y="3503955"/>
              <a:ext cx="821055" cy="819150"/>
            </a:xfrm>
            <a:custGeom>
              <a:avLst/>
              <a:gdLst/>
              <a:ahLst/>
              <a:cxnLst/>
              <a:rect l="l" t="t" r="r" b="b"/>
              <a:pathLst>
                <a:path w="821054" h="819150">
                  <a:moveTo>
                    <a:pt x="673163" y="343789"/>
                  </a:moveTo>
                  <a:lnTo>
                    <a:pt x="670242" y="340868"/>
                  </a:lnTo>
                  <a:lnTo>
                    <a:pt x="606907" y="340868"/>
                  </a:lnTo>
                  <a:lnTo>
                    <a:pt x="561416" y="237655"/>
                  </a:lnTo>
                  <a:lnTo>
                    <a:pt x="559003" y="236054"/>
                  </a:lnTo>
                  <a:lnTo>
                    <a:pt x="553389" y="236486"/>
                  </a:lnTo>
                  <a:lnTo>
                    <a:pt x="551053" y="238379"/>
                  </a:lnTo>
                  <a:lnTo>
                    <a:pt x="510311" y="384327"/>
                  </a:lnTo>
                  <a:lnTo>
                    <a:pt x="469709" y="238226"/>
                  </a:lnTo>
                  <a:lnTo>
                    <a:pt x="467156" y="236270"/>
                  </a:lnTo>
                  <a:lnTo>
                    <a:pt x="461327" y="236270"/>
                  </a:lnTo>
                  <a:lnTo>
                    <a:pt x="458774" y="238226"/>
                  </a:lnTo>
                  <a:lnTo>
                    <a:pt x="415899" y="391833"/>
                  </a:lnTo>
                  <a:lnTo>
                    <a:pt x="387553" y="342112"/>
                  </a:lnTo>
                  <a:lnTo>
                    <a:pt x="385368" y="340868"/>
                  </a:lnTo>
                  <a:lnTo>
                    <a:pt x="320776" y="340868"/>
                  </a:lnTo>
                  <a:lnTo>
                    <a:pt x="317931" y="343789"/>
                  </a:lnTo>
                  <a:lnTo>
                    <a:pt x="317931" y="350926"/>
                  </a:lnTo>
                  <a:lnTo>
                    <a:pt x="320776" y="353860"/>
                  </a:lnTo>
                  <a:lnTo>
                    <a:pt x="379310" y="353860"/>
                  </a:lnTo>
                  <a:lnTo>
                    <a:pt x="412343" y="411657"/>
                  </a:lnTo>
                  <a:lnTo>
                    <a:pt x="413512" y="413702"/>
                  </a:lnTo>
                  <a:lnTo>
                    <a:pt x="415683" y="414947"/>
                  </a:lnTo>
                  <a:lnTo>
                    <a:pt x="420865" y="414947"/>
                  </a:lnTo>
                  <a:lnTo>
                    <a:pt x="423494" y="413042"/>
                  </a:lnTo>
                  <a:lnTo>
                    <a:pt x="464235" y="266890"/>
                  </a:lnTo>
                  <a:lnTo>
                    <a:pt x="504837" y="413042"/>
                  </a:lnTo>
                  <a:lnTo>
                    <a:pt x="507390" y="414947"/>
                  </a:lnTo>
                  <a:lnTo>
                    <a:pt x="513219" y="414947"/>
                  </a:lnTo>
                  <a:lnTo>
                    <a:pt x="515772" y="413042"/>
                  </a:lnTo>
                  <a:lnTo>
                    <a:pt x="557911" y="261924"/>
                  </a:lnTo>
                  <a:lnTo>
                    <a:pt x="597712" y="352310"/>
                  </a:lnTo>
                  <a:lnTo>
                    <a:pt x="600049" y="353860"/>
                  </a:lnTo>
                  <a:lnTo>
                    <a:pt x="670242" y="353860"/>
                  </a:lnTo>
                  <a:lnTo>
                    <a:pt x="673163" y="350926"/>
                  </a:lnTo>
                  <a:lnTo>
                    <a:pt x="673163" y="343789"/>
                  </a:lnTo>
                  <a:close/>
                </a:path>
                <a:path w="821054" h="819150">
                  <a:moveTo>
                    <a:pt x="742848" y="325564"/>
                  </a:moveTo>
                  <a:lnTo>
                    <a:pt x="737806" y="275805"/>
                  </a:lnTo>
                  <a:lnTo>
                    <a:pt x="729869" y="250291"/>
                  </a:lnTo>
                  <a:lnTo>
                    <a:pt x="729869" y="325564"/>
                  </a:lnTo>
                  <a:lnTo>
                    <a:pt x="725093" y="372770"/>
                  </a:lnTo>
                  <a:lnTo>
                    <a:pt x="711403" y="416775"/>
                  </a:lnTo>
                  <a:lnTo>
                    <a:pt x="689762" y="456603"/>
                  </a:lnTo>
                  <a:lnTo>
                    <a:pt x="661111" y="491324"/>
                  </a:lnTo>
                  <a:lnTo>
                    <a:pt x="626389" y="519988"/>
                  </a:lnTo>
                  <a:lnTo>
                    <a:pt x="586562" y="541629"/>
                  </a:lnTo>
                  <a:lnTo>
                    <a:pt x="542569" y="555320"/>
                  </a:lnTo>
                  <a:lnTo>
                    <a:pt x="495376" y="560095"/>
                  </a:lnTo>
                  <a:lnTo>
                    <a:pt x="448246" y="555320"/>
                  </a:lnTo>
                  <a:lnTo>
                    <a:pt x="404329" y="541629"/>
                  </a:lnTo>
                  <a:lnTo>
                    <a:pt x="364578" y="519988"/>
                  </a:lnTo>
                  <a:lnTo>
                    <a:pt x="329920" y="491324"/>
                  </a:lnTo>
                  <a:lnTo>
                    <a:pt x="301320" y="456603"/>
                  </a:lnTo>
                  <a:lnTo>
                    <a:pt x="279717" y="416775"/>
                  </a:lnTo>
                  <a:lnTo>
                    <a:pt x="266065" y="372770"/>
                  </a:lnTo>
                  <a:lnTo>
                    <a:pt x="261302" y="325564"/>
                  </a:lnTo>
                  <a:lnTo>
                    <a:pt x="266065" y="278384"/>
                  </a:lnTo>
                  <a:lnTo>
                    <a:pt x="279730" y="234416"/>
                  </a:lnTo>
                  <a:lnTo>
                    <a:pt x="301345" y="194614"/>
                  </a:lnTo>
                  <a:lnTo>
                    <a:pt x="329946" y="159905"/>
                  </a:lnTo>
                  <a:lnTo>
                    <a:pt x="364604" y="131267"/>
                  </a:lnTo>
                  <a:lnTo>
                    <a:pt x="404368" y="109639"/>
                  </a:lnTo>
                  <a:lnTo>
                    <a:pt x="448271" y="95961"/>
                  </a:lnTo>
                  <a:lnTo>
                    <a:pt x="495376" y="91198"/>
                  </a:lnTo>
                  <a:lnTo>
                    <a:pt x="542569" y="95961"/>
                  </a:lnTo>
                  <a:lnTo>
                    <a:pt x="586562" y="109639"/>
                  </a:lnTo>
                  <a:lnTo>
                    <a:pt x="626389" y="131267"/>
                  </a:lnTo>
                  <a:lnTo>
                    <a:pt x="661111" y="159918"/>
                  </a:lnTo>
                  <a:lnTo>
                    <a:pt x="689762" y="194614"/>
                  </a:lnTo>
                  <a:lnTo>
                    <a:pt x="711403" y="234416"/>
                  </a:lnTo>
                  <a:lnTo>
                    <a:pt x="725093" y="278384"/>
                  </a:lnTo>
                  <a:lnTo>
                    <a:pt x="729869" y="325564"/>
                  </a:lnTo>
                  <a:lnTo>
                    <a:pt x="729869" y="250291"/>
                  </a:lnTo>
                  <a:lnTo>
                    <a:pt x="700544" y="187413"/>
                  </a:lnTo>
                  <a:lnTo>
                    <a:pt x="670306" y="150799"/>
                  </a:lnTo>
                  <a:lnTo>
                    <a:pt x="633666" y="120586"/>
                  </a:lnTo>
                  <a:lnTo>
                    <a:pt x="591629" y="97751"/>
                  </a:lnTo>
                  <a:lnTo>
                    <a:pt x="545185" y="83324"/>
                  </a:lnTo>
                  <a:lnTo>
                    <a:pt x="495376" y="78282"/>
                  </a:lnTo>
                  <a:lnTo>
                    <a:pt x="445655" y="83324"/>
                  </a:lnTo>
                  <a:lnTo>
                    <a:pt x="399313" y="97751"/>
                  </a:lnTo>
                  <a:lnTo>
                    <a:pt x="357365" y="120586"/>
                  </a:lnTo>
                  <a:lnTo>
                    <a:pt x="320776" y="150799"/>
                  </a:lnTo>
                  <a:lnTo>
                    <a:pt x="290588" y="187413"/>
                  </a:lnTo>
                  <a:lnTo>
                    <a:pt x="267779" y="229412"/>
                  </a:lnTo>
                  <a:lnTo>
                    <a:pt x="253352" y="275805"/>
                  </a:lnTo>
                  <a:lnTo>
                    <a:pt x="248323" y="325564"/>
                  </a:lnTo>
                  <a:lnTo>
                    <a:pt x="253352" y="375373"/>
                  </a:lnTo>
                  <a:lnTo>
                    <a:pt x="267779" y="421805"/>
                  </a:lnTo>
                  <a:lnTo>
                    <a:pt x="290588" y="463829"/>
                  </a:lnTo>
                  <a:lnTo>
                    <a:pt x="320776" y="500456"/>
                  </a:lnTo>
                  <a:lnTo>
                    <a:pt x="357365" y="530682"/>
                  </a:lnTo>
                  <a:lnTo>
                    <a:pt x="399326" y="553516"/>
                  </a:lnTo>
                  <a:lnTo>
                    <a:pt x="445655" y="567956"/>
                  </a:lnTo>
                  <a:lnTo>
                    <a:pt x="495376" y="572985"/>
                  </a:lnTo>
                  <a:lnTo>
                    <a:pt x="545185" y="567956"/>
                  </a:lnTo>
                  <a:lnTo>
                    <a:pt x="591604" y="553516"/>
                  </a:lnTo>
                  <a:lnTo>
                    <a:pt x="633641" y="530682"/>
                  </a:lnTo>
                  <a:lnTo>
                    <a:pt x="670280" y="500456"/>
                  </a:lnTo>
                  <a:lnTo>
                    <a:pt x="700519" y="463829"/>
                  </a:lnTo>
                  <a:lnTo>
                    <a:pt x="723366" y="421805"/>
                  </a:lnTo>
                  <a:lnTo>
                    <a:pt x="737806" y="375373"/>
                  </a:lnTo>
                  <a:lnTo>
                    <a:pt x="742848" y="325564"/>
                  </a:lnTo>
                  <a:close/>
                </a:path>
                <a:path w="821054" h="819150">
                  <a:moveTo>
                    <a:pt x="821055" y="325564"/>
                  </a:moveTo>
                  <a:lnTo>
                    <a:pt x="817511" y="277533"/>
                  </a:lnTo>
                  <a:lnTo>
                    <a:pt x="807250" y="231660"/>
                  </a:lnTo>
                  <a:lnTo>
                    <a:pt x="795172" y="200037"/>
                  </a:lnTo>
                  <a:lnTo>
                    <a:pt x="795172" y="325564"/>
                  </a:lnTo>
                  <a:lnTo>
                    <a:pt x="791286" y="373621"/>
                  </a:lnTo>
                  <a:lnTo>
                    <a:pt x="791248" y="374116"/>
                  </a:lnTo>
                  <a:lnTo>
                    <a:pt x="779868" y="420204"/>
                  </a:lnTo>
                  <a:lnTo>
                    <a:pt x="761860" y="462737"/>
                  </a:lnTo>
                  <a:lnTo>
                    <a:pt x="761758" y="462991"/>
                  </a:lnTo>
                  <a:lnTo>
                    <a:pt x="737260" y="502488"/>
                  </a:lnTo>
                  <a:lnTo>
                    <a:pt x="707275" y="537425"/>
                  </a:lnTo>
                  <a:lnTo>
                    <a:pt x="672325" y="567410"/>
                  </a:lnTo>
                  <a:lnTo>
                    <a:pt x="633031" y="591820"/>
                  </a:lnTo>
                  <a:lnTo>
                    <a:pt x="590029" y="610019"/>
                  </a:lnTo>
                  <a:lnTo>
                    <a:pt x="543941" y="621398"/>
                  </a:lnTo>
                  <a:lnTo>
                    <a:pt x="495376" y="625335"/>
                  </a:lnTo>
                  <a:lnTo>
                    <a:pt x="446862" y="621398"/>
                  </a:lnTo>
                  <a:lnTo>
                    <a:pt x="437413" y="619061"/>
                  </a:lnTo>
                  <a:lnTo>
                    <a:pt x="400824" y="610019"/>
                  </a:lnTo>
                  <a:lnTo>
                    <a:pt x="357873" y="591820"/>
                  </a:lnTo>
                  <a:lnTo>
                    <a:pt x="330619" y="574878"/>
                  </a:lnTo>
                  <a:lnTo>
                    <a:pt x="330619" y="606234"/>
                  </a:lnTo>
                  <a:lnTo>
                    <a:pt x="295122" y="641883"/>
                  </a:lnTo>
                  <a:lnTo>
                    <a:pt x="254165" y="600925"/>
                  </a:lnTo>
                  <a:lnTo>
                    <a:pt x="254165" y="637654"/>
                  </a:lnTo>
                  <a:lnTo>
                    <a:pt x="114376" y="777481"/>
                  </a:lnTo>
                  <a:lnTo>
                    <a:pt x="97396" y="788428"/>
                  </a:lnTo>
                  <a:lnTo>
                    <a:pt x="77736" y="792099"/>
                  </a:lnTo>
                  <a:lnTo>
                    <a:pt x="58051" y="788428"/>
                  </a:lnTo>
                  <a:lnTo>
                    <a:pt x="41084" y="777481"/>
                  </a:lnTo>
                  <a:lnTo>
                    <a:pt x="29705" y="760387"/>
                  </a:lnTo>
                  <a:lnTo>
                    <a:pt x="25882" y="740892"/>
                  </a:lnTo>
                  <a:lnTo>
                    <a:pt x="29667" y="721385"/>
                  </a:lnTo>
                  <a:lnTo>
                    <a:pt x="41084" y="704215"/>
                  </a:lnTo>
                  <a:lnTo>
                    <a:pt x="180898" y="564388"/>
                  </a:lnTo>
                  <a:lnTo>
                    <a:pt x="254165" y="637654"/>
                  </a:lnTo>
                  <a:lnTo>
                    <a:pt x="254165" y="600925"/>
                  </a:lnTo>
                  <a:lnTo>
                    <a:pt x="217627" y="564388"/>
                  </a:lnTo>
                  <a:lnTo>
                    <a:pt x="176745" y="523494"/>
                  </a:lnTo>
                  <a:lnTo>
                    <a:pt x="213042" y="487121"/>
                  </a:lnTo>
                  <a:lnTo>
                    <a:pt x="236461" y="522439"/>
                  </a:lnTo>
                  <a:lnTo>
                    <a:pt x="264121" y="554329"/>
                  </a:lnTo>
                  <a:lnTo>
                    <a:pt x="295643" y="582396"/>
                  </a:lnTo>
                  <a:lnTo>
                    <a:pt x="330619" y="606234"/>
                  </a:lnTo>
                  <a:lnTo>
                    <a:pt x="330619" y="574878"/>
                  </a:lnTo>
                  <a:lnTo>
                    <a:pt x="318630" y="567410"/>
                  </a:lnTo>
                  <a:lnTo>
                    <a:pt x="283730" y="537425"/>
                  </a:lnTo>
                  <a:lnTo>
                    <a:pt x="253771" y="502488"/>
                  </a:lnTo>
                  <a:lnTo>
                    <a:pt x="244233" y="487121"/>
                  </a:lnTo>
                  <a:lnTo>
                    <a:pt x="229387" y="463207"/>
                  </a:lnTo>
                  <a:lnTo>
                    <a:pt x="211201" y="420204"/>
                  </a:lnTo>
                  <a:lnTo>
                    <a:pt x="199834" y="374116"/>
                  </a:lnTo>
                  <a:lnTo>
                    <a:pt x="195910" y="325564"/>
                  </a:lnTo>
                  <a:lnTo>
                    <a:pt x="199796" y="277533"/>
                  </a:lnTo>
                  <a:lnTo>
                    <a:pt x="199834" y="277012"/>
                  </a:lnTo>
                  <a:lnTo>
                    <a:pt x="211201" y="230936"/>
                  </a:lnTo>
                  <a:lnTo>
                    <a:pt x="229387" y="187947"/>
                  </a:lnTo>
                  <a:lnTo>
                    <a:pt x="253771" y="148678"/>
                  </a:lnTo>
                  <a:lnTo>
                    <a:pt x="283718" y="113741"/>
                  </a:lnTo>
                  <a:lnTo>
                    <a:pt x="318630" y="83769"/>
                  </a:lnTo>
                  <a:lnTo>
                    <a:pt x="357873" y="59372"/>
                  </a:lnTo>
                  <a:lnTo>
                    <a:pt x="400824" y="41173"/>
                  </a:lnTo>
                  <a:lnTo>
                    <a:pt x="446862" y="29806"/>
                  </a:lnTo>
                  <a:lnTo>
                    <a:pt x="495376" y="25882"/>
                  </a:lnTo>
                  <a:lnTo>
                    <a:pt x="543941" y="29806"/>
                  </a:lnTo>
                  <a:lnTo>
                    <a:pt x="590029" y="41186"/>
                  </a:lnTo>
                  <a:lnTo>
                    <a:pt x="633031" y="59372"/>
                  </a:lnTo>
                  <a:lnTo>
                    <a:pt x="672325" y="83769"/>
                  </a:lnTo>
                  <a:lnTo>
                    <a:pt x="707263" y="113741"/>
                  </a:lnTo>
                  <a:lnTo>
                    <a:pt x="737260" y="148678"/>
                  </a:lnTo>
                  <a:lnTo>
                    <a:pt x="761669" y="187947"/>
                  </a:lnTo>
                  <a:lnTo>
                    <a:pt x="779868" y="230936"/>
                  </a:lnTo>
                  <a:lnTo>
                    <a:pt x="791248" y="277012"/>
                  </a:lnTo>
                  <a:lnTo>
                    <a:pt x="795172" y="325564"/>
                  </a:lnTo>
                  <a:lnTo>
                    <a:pt x="795172" y="200037"/>
                  </a:lnTo>
                  <a:lnTo>
                    <a:pt x="768527" y="148437"/>
                  </a:lnTo>
                  <a:lnTo>
                    <a:pt x="741095" y="112102"/>
                  </a:lnTo>
                  <a:lnTo>
                    <a:pt x="708964" y="79959"/>
                  </a:lnTo>
                  <a:lnTo>
                    <a:pt x="672617" y="52527"/>
                  </a:lnTo>
                  <a:lnTo>
                    <a:pt x="632574" y="30314"/>
                  </a:lnTo>
                  <a:lnTo>
                    <a:pt x="620966" y="25882"/>
                  </a:lnTo>
                  <a:lnTo>
                    <a:pt x="589356" y="13804"/>
                  </a:lnTo>
                  <a:lnTo>
                    <a:pt x="543445" y="3530"/>
                  </a:lnTo>
                  <a:lnTo>
                    <a:pt x="495376" y="0"/>
                  </a:lnTo>
                  <a:lnTo>
                    <a:pt x="447357" y="3530"/>
                  </a:lnTo>
                  <a:lnTo>
                    <a:pt x="401510" y="13804"/>
                  </a:lnTo>
                  <a:lnTo>
                    <a:pt x="358330" y="30314"/>
                  </a:lnTo>
                  <a:lnTo>
                    <a:pt x="318325" y="52527"/>
                  </a:lnTo>
                  <a:lnTo>
                    <a:pt x="282016" y="79959"/>
                  </a:lnTo>
                  <a:lnTo>
                    <a:pt x="249885" y="112102"/>
                  </a:lnTo>
                  <a:lnTo>
                    <a:pt x="222478" y="148437"/>
                  </a:lnTo>
                  <a:lnTo>
                    <a:pt x="200266" y="188455"/>
                  </a:lnTo>
                  <a:lnTo>
                    <a:pt x="183769" y="231660"/>
                  </a:lnTo>
                  <a:lnTo>
                    <a:pt x="173621" y="277012"/>
                  </a:lnTo>
                  <a:lnTo>
                    <a:pt x="169964" y="325564"/>
                  </a:lnTo>
                  <a:lnTo>
                    <a:pt x="171996" y="361861"/>
                  </a:lnTo>
                  <a:lnTo>
                    <a:pt x="177914" y="397014"/>
                  </a:lnTo>
                  <a:lnTo>
                    <a:pt x="187502" y="430796"/>
                  </a:lnTo>
                  <a:lnTo>
                    <a:pt x="200406" y="462737"/>
                  </a:lnTo>
                  <a:lnTo>
                    <a:pt x="200507" y="462991"/>
                  </a:lnTo>
                  <a:lnTo>
                    <a:pt x="144233" y="519404"/>
                  </a:lnTo>
                  <a:lnTo>
                    <a:pt x="144233" y="527646"/>
                  </a:lnTo>
                  <a:lnTo>
                    <a:pt x="162598" y="546023"/>
                  </a:lnTo>
                  <a:lnTo>
                    <a:pt x="22720" y="685914"/>
                  </a:lnTo>
                  <a:lnTo>
                    <a:pt x="5676" y="711568"/>
                  </a:lnTo>
                  <a:lnTo>
                    <a:pt x="3771" y="721385"/>
                  </a:lnTo>
                  <a:lnTo>
                    <a:pt x="0" y="740892"/>
                  </a:lnTo>
                  <a:lnTo>
                    <a:pt x="5664" y="770064"/>
                  </a:lnTo>
                  <a:lnTo>
                    <a:pt x="22783" y="795845"/>
                  </a:lnTo>
                  <a:lnTo>
                    <a:pt x="48577" y="812850"/>
                  </a:lnTo>
                  <a:lnTo>
                    <a:pt x="77736" y="818527"/>
                  </a:lnTo>
                  <a:lnTo>
                    <a:pt x="106972" y="812850"/>
                  </a:lnTo>
                  <a:lnTo>
                    <a:pt x="132676" y="795845"/>
                  </a:lnTo>
                  <a:lnTo>
                    <a:pt x="136461" y="792099"/>
                  </a:lnTo>
                  <a:lnTo>
                    <a:pt x="272529" y="655955"/>
                  </a:lnTo>
                  <a:lnTo>
                    <a:pt x="291045" y="674471"/>
                  </a:lnTo>
                  <a:lnTo>
                    <a:pt x="299212" y="674471"/>
                  </a:lnTo>
                  <a:lnTo>
                    <a:pt x="304228" y="669366"/>
                  </a:lnTo>
                  <a:lnTo>
                    <a:pt x="317601" y="655955"/>
                  </a:lnTo>
                  <a:lnTo>
                    <a:pt x="331635" y="641883"/>
                  </a:lnTo>
                  <a:lnTo>
                    <a:pt x="354380" y="619061"/>
                  </a:lnTo>
                  <a:lnTo>
                    <a:pt x="387337" y="632802"/>
                  </a:lnTo>
                  <a:lnTo>
                    <a:pt x="421982" y="642912"/>
                  </a:lnTo>
                  <a:lnTo>
                    <a:pt x="458063" y="649160"/>
                  </a:lnTo>
                  <a:lnTo>
                    <a:pt x="495376" y="651294"/>
                  </a:lnTo>
                  <a:lnTo>
                    <a:pt x="543445" y="647750"/>
                  </a:lnTo>
                  <a:lnTo>
                    <a:pt x="589343" y="637476"/>
                  </a:lnTo>
                  <a:lnTo>
                    <a:pt x="621118" y="625335"/>
                  </a:lnTo>
                  <a:lnTo>
                    <a:pt x="632561" y="620966"/>
                  </a:lnTo>
                  <a:lnTo>
                    <a:pt x="672592" y="598728"/>
                  </a:lnTo>
                  <a:lnTo>
                    <a:pt x="708939" y="571284"/>
                  </a:lnTo>
                  <a:lnTo>
                    <a:pt x="741083" y="539127"/>
                  </a:lnTo>
                  <a:lnTo>
                    <a:pt x="768515" y="502780"/>
                  </a:lnTo>
                  <a:lnTo>
                    <a:pt x="790740" y="462737"/>
                  </a:lnTo>
                  <a:lnTo>
                    <a:pt x="807237" y="419519"/>
                  </a:lnTo>
                  <a:lnTo>
                    <a:pt x="817410" y="374116"/>
                  </a:lnTo>
                  <a:lnTo>
                    <a:pt x="817511" y="373621"/>
                  </a:lnTo>
                  <a:lnTo>
                    <a:pt x="821055" y="325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21">
            <a:extLst>
              <a:ext uri="{FF2B5EF4-FFF2-40B4-BE49-F238E27FC236}">
                <a16:creationId xmlns:a16="http://schemas.microsoft.com/office/drawing/2014/main" id="{B89B5878-4B43-E18F-4CE6-922183DE42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14646" y="218370"/>
            <a:ext cx="8458707" cy="1063698"/>
          </a:xfrm>
          <a:prstGeom prst="rect">
            <a:avLst/>
          </a:prstGeom>
        </p:spPr>
        <p:txBody>
          <a:bodyPr vert="horz" wrap="square" lIns="0" tIns="238071" rIns="0" bIns="0" rtlCol="0" anchor="ctr">
            <a:spAutoFit/>
          </a:bodyPr>
          <a:lstStyle/>
          <a:p>
            <a:pPr marL="128799" algn="ctr">
              <a:spcBef>
                <a:spcPts val="143"/>
              </a:spcBef>
            </a:pPr>
            <a:r>
              <a:rPr lang="pt-BR" dirty="0">
                <a:solidFill>
                  <a:schemeClr val="accent1"/>
                </a:solidFill>
              </a:rPr>
              <a:t>Quem devo procurar?</a:t>
            </a:r>
            <a:endParaRPr spc="-14" dirty="0">
              <a:solidFill>
                <a:schemeClr val="accent1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28645FA-3966-A278-8773-6F65A5521A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2832" y="3077939"/>
            <a:ext cx="4452338" cy="323555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D3AA07B-F72F-6BE2-BF59-898D4C338E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3087577"/>
            <a:ext cx="7260107" cy="311147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8B1243B7-5F4B-B39C-6E40-CEC8487BAA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2596" y="7493191"/>
            <a:ext cx="5476336" cy="1856385"/>
          </a:xfrm>
          <a:prstGeom prst="rect">
            <a:avLst/>
          </a:prstGeom>
        </p:spPr>
      </p:pic>
      <p:sp>
        <p:nvSpPr>
          <p:cNvPr id="16" name="Seta: para Baixo 15">
            <a:extLst>
              <a:ext uri="{FF2B5EF4-FFF2-40B4-BE49-F238E27FC236}">
                <a16:creationId xmlns:a16="http://schemas.microsoft.com/office/drawing/2014/main" id="{FD57A142-77DF-BACE-2519-F8CA05A5E70C}"/>
              </a:ext>
            </a:extLst>
          </p:cNvPr>
          <p:cNvSpPr/>
          <p:nvPr/>
        </p:nvSpPr>
        <p:spPr>
          <a:xfrm>
            <a:off x="12550026" y="6396881"/>
            <a:ext cx="741476" cy="81519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5731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0" y="-2"/>
            <a:ext cx="18288000" cy="10287000"/>
            <a:chOff x="0" y="-2"/>
            <a:chExt cx="18288000" cy="102870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859790" cy="102869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73907" y="25"/>
              <a:ext cx="2014092" cy="899896"/>
            </a:xfrm>
            <a:prstGeom prst="rect">
              <a:avLst/>
            </a:prstGeom>
          </p:spPr>
        </p:pic>
      </p:grpSp>
      <p:sp>
        <p:nvSpPr>
          <p:cNvPr id="13" name="Retângulo 12"/>
          <p:cNvSpPr/>
          <p:nvPr/>
        </p:nvSpPr>
        <p:spPr>
          <a:xfrm>
            <a:off x="3448898" y="4481777"/>
            <a:ext cx="1226297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000" i="1" spc="-10" dirty="0">
                <a:solidFill>
                  <a:srgbClr val="025E85"/>
                </a:solidFill>
                <a:latin typeface="Trebuchet MS"/>
                <a:ea typeface="+mj-ea"/>
                <a:cs typeface="Trebuchet MS"/>
              </a:rPr>
              <a:t> </a:t>
            </a:r>
            <a:r>
              <a:rPr lang="pt-BR" sz="4000" b="1" i="1" u="sng" spc="-10" dirty="0">
                <a:solidFill>
                  <a:srgbClr val="025E85"/>
                </a:solidFill>
                <a:latin typeface="Trebuchet MS"/>
                <a:ea typeface="+mj-ea"/>
                <a:cs typeface="Trebuchet MS"/>
              </a:rPr>
              <a:t>CRÉDITO </a:t>
            </a:r>
            <a:r>
              <a:rPr lang="pt-BR" sz="4000" i="1" spc="-10" dirty="0">
                <a:solidFill>
                  <a:srgbClr val="025E85"/>
                </a:solidFill>
                <a:latin typeface="Trebuchet MS"/>
                <a:ea typeface="+mj-ea"/>
                <a:cs typeface="Trebuchet MS"/>
              </a:rPr>
              <a:t>é como um remédio: na dose certa, cura; </a:t>
            </a:r>
          </a:p>
          <a:p>
            <a:pPr algn="ctr"/>
            <a:r>
              <a:rPr lang="pt-BR" sz="4000" i="1" spc="-10" dirty="0">
                <a:solidFill>
                  <a:srgbClr val="025E85"/>
                </a:solidFill>
                <a:latin typeface="Trebuchet MS"/>
                <a:ea typeface="+mj-ea"/>
                <a:cs typeface="Trebuchet MS"/>
              </a:rPr>
              <a:t>em excesso, intoxica; em falta, não surte efeito.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F72E9-5A96-B204-92C8-6C8FA3AB6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BC847F0F-E37D-C3ED-5B06-F9801F4E1802}"/>
              </a:ext>
            </a:extLst>
          </p:cNvPr>
          <p:cNvGrpSpPr/>
          <p:nvPr/>
        </p:nvGrpSpPr>
        <p:grpSpPr>
          <a:xfrm>
            <a:off x="0" y="-30531"/>
            <a:ext cx="12398871" cy="10286999"/>
            <a:chOff x="0" y="-2"/>
            <a:chExt cx="12398871" cy="10286999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242F3862-458E-74E6-36D0-CA4E477E378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"/>
              <a:ext cx="741476" cy="10286999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E2792914-C950-0C3D-8E73-4EAC233816B9}"/>
                </a:ext>
              </a:extLst>
            </p:cNvPr>
            <p:cNvSpPr/>
            <p:nvPr/>
          </p:nvSpPr>
          <p:spPr>
            <a:xfrm>
              <a:off x="0" y="4584609"/>
              <a:ext cx="755015" cy="1625600"/>
            </a:xfrm>
            <a:custGeom>
              <a:avLst/>
              <a:gdLst/>
              <a:ahLst/>
              <a:cxnLst/>
              <a:rect l="l" t="t" r="r" b="b"/>
              <a:pathLst>
                <a:path w="755015" h="1625600">
                  <a:moveTo>
                    <a:pt x="754452" y="1625526"/>
                  </a:moveTo>
                  <a:lnTo>
                    <a:pt x="754452" y="0"/>
                  </a:lnTo>
                  <a:lnTo>
                    <a:pt x="0" y="0"/>
                  </a:lnTo>
                  <a:lnTo>
                    <a:pt x="0" y="871114"/>
                  </a:lnTo>
                  <a:lnTo>
                    <a:pt x="754452" y="1625526"/>
                  </a:lnTo>
                  <a:close/>
                </a:path>
              </a:pathLst>
            </a:custGeom>
            <a:solidFill>
              <a:srgbClr val="173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969778A4-FCFE-A542-AFC8-837270E3494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9851" y="6831744"/>
              <a:ext cx="99020" cy="99223"/>
            </a:xfrm>
            <a:prstGeom prst="rect">
              <a:avLst/>
            </a:prstGeom>
          </p:spPr>
        </p:pic>
      </p:grpSp>
      <p:sp>
        <p:nvSpPr>
          <p:cNvPr id="10" name="object 3">
            <a:extLst>
              <a:ext uri="{FF2B5EF4-FFF2-40B4-BE49-F238E27FC236}">
                <a16:creationId xmlns:a16="http://schemas.microsoft.com/office/drawing/2014/main" id="{F5EFF79B-3A57-E99C-73B2-4FCA06E2478C}"/>
              </a:ext>
            </a:extLst>
          </p:cNvPr>
          <p:cNvSpPr txBox="1"/>
          <p:nvPr/>
        </p:nvSpPr>
        <p:spPr>
          <a:xfrm>
            <a:off x="1981200" y="3640620"/>
            <a:ext cx="10765130" cy="222958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ct val="105500"/>
              </a:lnSpc>
              <a:spcBef>
                <a:spcPts val="295"/>
              </a:spcBef>
            </a:pPr>
            <a:r>
              <a:rPr lang="pt-BR" sz="4400" spc="135" dirty="0">
                <a:solidFill>
                  <a:schemeClr val="tx1"/>
                </a:solidFill>
                <a:latin typeface="Arial MT"/>
                <a:cs typeface="Arial MT"/>
              </a:rPr>
              <a:t>João Paulo Batista Cabral</a:t>
            </a:r>
          </a:p>
          <a:p>
            <a:pPr marL="12700" marR="5080">
              <a:lnSpc>
                <a:spcPct val="105500"/>
              </a:lnSpc>
              <a:spcBef>
                <a:spcPts val="295"/>
              </a:spcBef>
            </a:pPr>
            <a:r>
              <a:rPr lang="pt-BR" sz="4400" spc="160" dirty="0" err="1">
                <a:solidFill>
                  <a:schemeClr val="tx1"/>
                </a:solidFill>
                <a:latin typeface="Arial MT"/>
                <a:cs typeface="Arial MT"/>
              </a:rPr>
              <a:t>joao.cabral</a:t>
            </a:r>
            <a:r>
              <a:rPr sz="4400" spc="160" dirty="0">
                <a:solidFill>
                  <a:schemeClr val="tx1"/>
                </a:solidFill>
                <a:latin typeface="Arial MT"/>
                <a:cs typeface="Arial MT"/>
              </a:rPr>
              <a:t>@</a:t>
            </a:r>
            <a:r>
              <a:rPr sz="4400" spc="160" dirty="0" err="1">
                <a:solidFill>
                  <a:schemeClr val="tx1"/>
                </a:solidFill>
                <a:latin typeface="Arial MT"/>
                <a:cs typeface="Arial MT"/>
              </a:rPr>
              <a:t>sudeco.gov.br</a:t>
            </a:r>
            <a:r>
              <a:rPr sz="4400" spc="160" dirty="0">
                <a:solidFill>
                  <a:schemeClr val="tx1"/>
                </a:solidFill>
                <a:latin typeface="Arial MT"/>
                <a:cs typeface="Arial MT"/>
              </a:rPr>
              <a:t> </a:t>
            </a:r>
            <a:r>
              <a:rPr sz="4400" spc="165" dirty="0">
                <a:solidFill>
                  <a:schemeClr val="tx1"/>
                </a:solidFill>
                <a:latin typeface="Arial MT"/>
                <a:cs typeface="Arial MT"/>
              </a:rPr>
              <a:t> cartaconsultafco@sudeco.gov.br</a:t>
            </a:r>
            <a:endParaRPr sz="4400" dirty="0">
              <a:solidFill>
                <a:schemeClr val="tx1"/>
              </a:solidFill>
              <a:latin typeface="Arial MT"/>
              <a:cs typeface="Arial MT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B02DCE0A-BED5-3476-0FB3-E79641859F32}"/>
              </a:ext>
            </a:extLst>
          </p:cNvPr>
          <p:cNvSpPr txBox="1"/>
          <p:nvPr/>
        </p:nvSpPr>
        <p:spPr>
          <a:xfrm>
            <a:off x="1981200" y="1943100"/>
            <a:ext cx="4264660" cy="1062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800" b="1" spc="-60" dirty="0">
                <a:solidFill>
                  <a:schemeClr val="tx1"/>
                </a:solidFill>
                <a:latin typeface="Verdana"/>
                <a:cs typeface="Verdana"/>
              </a:rPr>
              <a:t>O</a:t>
            </a:r>
            <a:r>
              <a:rPr sz="6800" b="1" spc="-105" dirty="0">
                <a:solidFill>
                  <a:schemeClr val="tx1"/>
                </a:solidFill>
                <a:latin typeface="Verdana"/>
                <a:cs typeface="Verdana"/>
              </a:rPr>
              <a:t>b</a:t>
            </a:r>
            <a:r>
              <a:rPr sz="6800" b="1" spc="-530" dirty="0">
                <a:solidFill>
                  <a:schemeClr val="tx1"/>
                </a:solidFill>
                <a:latin typeface="Verdana"/>
                <a:cs typeface="Verdana"/>
              </a:rPr>
              <a:t>r</a:t>
            </a:r>
            <a:r>
              <a:rPr sz="6800" b="1" spc="-360" dirty="0">
                <a:solidFill>
                  <a:schemeClr val="tx1"/>
                </a:solidFill>
                <a:latin typeface="Verdana"/>
                <a:cs typeface="Verdana"/>
              </a:rPr>
              <a:t>i</a:t>
            </a:r>
            <a:r>
              <a:rPr sz="6800" b="1" spc="-45" dirty="0">
                <a:solidFill>
                  <a:schemeClr val="tx1"/>
                </a:solidFill>
                <a:latin typeface="Verdana"/>
                <a:cs typeface="Verdana"/>
              </a:rPr>
              <a:t>g</a:t>
            </a:r>
            <a:r>
              <a:rPr sz="6800" b="1" spc="-420" dirty="0">
                <a:solidFill>
                  <a:schemeClr val="tx1"/>
                </a:solidFill>
                <a:latin typeface="Verdana"/>
                <a:cs typeface="Verdana"/>
              </a:rPr>
              <a:t>a</a:t>
            </a:r>
            <a:r>
              <a:rPr sz="6800" b="1" spc="-105" dirty="0">
                <a:solidFill>
                  <a:schemeClr val="tx1"/>
                </a:solidFill>
                <a:latin typeface="Verdana"/>
                <a:cs typeface="Verdana"/>
              </a:rPr>
              <a:t>d</a:t>
            </a:r>
            <a:r>
              <a:rPr sz="6800" b="1" dirty="0">
                <a:solidFill>
                  <a:schemeClr val="tx1"/>
                </a:solidFill>
                <a:latin typeface="Verdana"/>
                <a:cs typeface="Verdana"/>
              </a:rPr>
              <a:t>o</a:t>
            </a:r>
            <a:endParaRPr sz="68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97B3C8C3-C288-E84E-8EE3-9ED1873CF0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-1028700"/>
            <a:ext cx="63246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25840" y="1270997"/>
            <a:ext cx="5410850" cy="473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183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493361" y="9542484"/>
            <a:ext cx="130810" cy="3117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800" b="1" spc="-65" dirty="0">
                <a:solidFill>
                  <a:srgbClr val="090E0F"/>
                </a:solidFill>
                <a:latin typeface="Gadugi"/>
                <a:cs typeface="Gadugi"/>
              </a:rPr>
              <a:t>1</a:t>
            </a:r>
            <a:endParaRPr sz="1800">
              <a:latin typeface="Gadugi"/>
              <a:cs typeface="Gadug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649087"/>
            <a:ext cx="18288000" cy="563791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77892" y="5757164"/>
            <a:ext cx="9329420" cy="10185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0" spc="-160" dirty="0"/>
              <a:t>OBRIGADO</a:t>
            </a:r>
            <a:r>
              <a:rPr sz="6500" spc="-755" dirty="0"/>
              <a:t> </a:t>
            </a:r>
            <a:r>
              <a:rPr sz="6500" dirty="0"/>
              <a:t>PELA</a:t>
            </a:r>
            <a:r>
              <a:rPr sz="6500" spc="-755" dirty="0"/>
              <a:t> </a:t>
            </a:r>
            <a:r>
              <a:rPr sz="6500" spc="-330" dirty="0"/>
              <a:t>ATENÇÃO!</a:t>
            </a:r>
            <a:endParaRPr sz="650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59265" y="7693659"/>
            <a:ext cx="3564128" cy="156463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DE077E4-1A22-5664-DB97-72B13E6D6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7542729"/>
            <a:ext cx="3564128" cy="17155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6A07DE6E1B49B49A6BF600B30138797" ma:contentTypeVersion="4" ma:contentTypeDescription="Crie um novo documento." ma:contentTypeScope="" ma:versionID="3044322dccfa7f57ab2a649cbc029d0d">
  <xsd:schema xmlns:xsd="http://www.w3.org/2001/XMLSchema" xmlns:xs="http://www.w3.org/2001/XMLSchema" xmlns:p="http://schemas.microsoft.com/office/2006/metadata/properties" xmlns:ns2="19add818-624d-45f1-a11d-84dc96a2e85e" targetNamespace="http://schemas.microsoft.com/office/2006/metadata/properties" ma:root="true" ma:fieldsID="ac0acf44eb3ca8a2919fe90b7059bca2" ns2:_="">
    <xsd:import namespace="19add818-624d-45f1-a11d-84dc96a2e85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add818-624d-45f1-a11d-84dc96a2e8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A807DC-235C-4710-903D-AF3155F482C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9add818-624d-45f1-a11d-84dc96a2e85e"/>
  </ds:schemaRefs>
</ds:datastoreItem>
</file>

<file path=customXml/itemProps2.xml><?xml version="1.0" encoding="utf-8"?>
<ds:datastoreItem xmlns:ds="http://schemas.openxmlformats.org/officeDocument/2006/customXml" ds:itemID="{47821145-085A-4F7D-9DE7-2D6FF66073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8994AB-3B9E-4C46-9E4F-A4B9457251DB}">
  <ds:schemaRefs>
    <ds:schemaRef ds:uri="http://schemas.microsoft.com/office/2006/metadata/properties"/>
    <ds:schemaRef ds:uri="http://www.w3.org/2000/xmln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9793</TotalTime>
  <Words>1037</Words>
  <Application>Microsoft Office PowerPoint</Application>
  <PresentationFormat>Personalizar</PresentationFormat>
  <Paragraphs>269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29" baseType="lpstr">
      <vt:lpstr>Office Theme</vt:lpstr>
      <vt:lpstr>Fundo Constitucional de Financiamento do Centro-Oeste (FCO)</vt:lpstr>
      <vt:lpstr>O que é FCO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Por que é FCO é importante para você?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Acesso ao Crédito FCO</vt:lpstr>
      <vt:lpstr>Acesso ao Crédito do FCO</vt:lpstr>
      <vt:lpstr>Acesso ao Crédito do FCO</vt:lpstr>
      <vt:lpstr>Acesso ao Crédito do FCO</vt:lpstr>
      <vt:lpstr>Apresentação do PowerPoint</vt:lpstr>
      <vt:lpstr>AgroAmigo</vt:lpstr>
      <vt:lpstr>Qual o limite do Financiamento?</vt:lpstr>
      <vt:lpstr>Quais as Documentações necessárias?</vt:lpstr>
      <vt:lpstr>Quem devo procurar?</vt:lpstr>
      <vt:lpstr>Apresentação do PowerPoint</vt:lpstr>
      <vt:lpstr>Apresentação do PowerPoint</vt:lpstr>
      <vt:lpstr>OBRIGADO PELA ATENÇÃO!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Cópia de GABINETE</dc:title>
  <dc:creator>Suami Araújo Maciel</dc:creator>
  <cp:lastModifiedBy>JOÃO CABRAL</cp:lastModifiedBy>
  <cp:revision>50</cp:revision>
  <dcterms:created xsi:type="dcterms:W3CDTF">2025-02-06T11:04:37Z</dcterms:created>
  <dcterms:modified xsi:type="dcterms:W3CDTF">2025-11-27T18:43:16Z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2025-02-03T00:00:00Z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2025-02-06T00:00:00Z</vt:filetime>
  </property>
  <property fmtid="{D5CDD505-2E9C-101B-9397-08002B2CF9AE}" pid="5" name="Producer">
    <vt:lpwstr>Microsoft® PowerPoint® para Microsoft 365</vt:lpwstr>
  </property>
  <property fmtid="{D5CDD505-2E9C-101B-9397-08002B2CF9AE}" pid="6" name="ContentTypeId">
    <vt:lpwstr>0x010100A6A07DE6E1B49B49A6BF600B30138797</vt:lpwstr>
  </property>
</Properties>
</file>